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8" r:id="rId3"/>
    <p:sldId id="281" r:id="rId4"/>
    <p:sldId id="260" r:id="rId5"/>
    <p:sldId id="265" r:id="rId6"/>
    <p:sldId id="267" r:id="rId7"/>
    <p:sldId id="268" r:id="rId8"/>
    <p:sldId id="269" r:id="rId9"/>
    <p:sldId id="291" r:id="rId10"/>
    <p:sldId id="270" r:id="rId11"/>
    <p:sldId id="272" r:id="rId12"/>
    <p:sldId id="296" r:id="rId13"/>
    <p:sldId id="289" r:id="rId14"/>
    <p:sldId id="276" r:id="rId15"/>
    <p:sldId id="277" r:id="rId16"/>
    <p:sldId id="283" r:id="rId17"/>
    <p:sldId id="284" r:id="rId18"/>
    <p:sldId id="286" r:id="rId19"/>
    <p:sldId id="280" r:id="rId20"/>
    <p:sldId id="264" r:id="rId21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564"/>
    <a:srgbClr val="F47920"/>
    <a:srgbClr val="A3238E"/>
    <a:srgbClr val="ED1651"/>
    <a:srgbClr val="FFCB08"/>
    <a:srgbClr val="FFF0C7"/>
    <a:srgbClr val="0A5F55"/>
    <a:srgbClr val="BED700"/>
    <a:srgbClr val="00696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424" autoAdjust="0"/>
  </p:normalViewPr>
  <p:slideViewPr>
    <p:cSldViewPr>
      <p:cViewPr varScale="1">
        <p:scale>
          <a:sx n="103" d="100"/>
          <a:sy n="103" d="100"/>
        </p:scale>
        <p:origin x="1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616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3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.1.3\comep\LINHAS%20DE%20CUIDADOS%20VIVER\EMPRESAS\INDICADORES%20EMPRESAS%20-%20PERFIL%20SAUDE\Indicadores%20Empresas%20-%20Perfil%20Sa&#250;de%202016\INDICADORES%20_ASSEJUFES_1409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Nº de participantes</a:t>
            </a:r>
            <a:r>
              <a:rPr lang="en-US" sz="1400" baseline="0"/>
              <a:t> nas Estações Saúde</a:t>
            </a:r>
            <a:endParaRPr lang="en-US" sz="14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_ASSEJUFES_1409.xlsx]Tabelas2015 a 2016'!$B$2:$C$2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'[INDICADORES _ASSEJUFES_1409.xlsx]Tabelas2015 a 2016'!$B$5:$C$5</c:f>
              <c:numCache>
                <c:formatCode>General</c:formatCode>
                <c:ptCount val="2"/>
                <c:pt idx="0">
                  <c:v>124</c:v>
                </c:pt>
                <c:pt idx="1">
                  <c:v>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85112"/>
        <c:axId val="74426424"/>
      </c:barChart>
      <c:catAx>
        <c:axId val="212085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accent1">
                <a:lumMod val="50000"/>
              </a:schemeClr>
            </a:solidFill>
          </a:ln>
        </c:spPr>
        <c:crossAx val="74426424"/>
        <c:crosses val="autoZero"/>
        <c:auto val="1"/>
        <c:lblAlgn val="ctr"/>
        <c:lblOffset val="100"/>
        <c:noMultiLvlLbl val="0"/>
      </c:catAx>
      <c:valAx>
        <c:axId val="74426424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2120851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participantes quanto ao hábito de fumar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248382456164733"/>
          <c:y val="0.23980073614312955"/>
          <c:w val="0.48646691163604555"/>
          <c:h val="0.6923152012201585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4.7865616797900263E-3"/>
                  <c:y val="2.821098413523099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000050232955331E-2"/>
                  <c:y val="7.6419673301623359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2975925856157933"/>
                  <c:y val="3.770562084086701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_ASSEJUFES_1409.xlsx]Graficos2016'!$F$95:$F$97</c:f>
              <c:strCache>
                <c:ptCount val="3"/>
                <c:pt idx="0">
                  <c:v>Fumante</c:v>
                </c:pt>
                <c:pt idx="1">
                  <c:v>Ex-fumante</c:v>
                </c:pt>
                <c:pt idx="2">
                  <c:v>Não fumante</c:v>
                </c:pt>
              </c:strCache>
            </c:strRef>
          </c:cat>
          <c:val>
            <c:numRef>
              <c:f>'[INDICADORES _ASSEJUFES_1409.xlsx]Graficos2016'!$G$95:$G$97</c:f>
              <c:numCache>
                <c:formatCode>General</c:formatCode>
                <c:ptCount val="3"/>
                <c:pt idx="0">
                  <c:v>6</c:v>
                </c:pt>
                <c:pt idx="1">
                  <c:v>15</c:v>
                </c:pt>
                <c:pt idx="2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2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Ex-fumantes segundo tempo que parou de fumar </a:t>
            </a:r>
            <a:endParaRPr lang="en-US" sz="1000" b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420123565754634"/>
          <c:y val="0.28534152403461899"/>
          <c:w val="0.48646691163604555"/>
          <c:h val="0.6923152012201585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21641839028494644"/>
                  <c:y val="-4.03894593993715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315676449534716E-2"/>
                  <c:y val="-4.2050124350655305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_ASSEJUFES_1409.xlsx]Graficos2016'!$F$110:$F$111</c:f>
              <c:strCache>
                <c:ptCount val="2"/>
                <c:pt idx="0">
                  <c:v>Mais de 1 ano</c:v>
                </c:pt>
                <c:pt idx="1">
                  <c:v>Menos de 1 ano</c:v>
                </c:pt>
              </c:strCache>
            </c:strRef>
          </c:cat>
          <c:val>
            <c:numRef>
              <c:f>'[INDICADORES _ASSEJUFES_1409.xlsx]Graficos2016'!$G$110:$G$111</c:f>
              <c:numCache>
                <c:formatCode>General</c:formatCode>
                <c:ptCount val="2"/>
                <c:pt idx="0">
                  <c:v>14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8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Participantes quanto ao relato de uma alimentação saudável</a:t>
            </a:r>
          </a:p>
        </c:rich>
      </c:tx>
      <c:layout>
        <c:manualLayout>
          <c:xMode val="edge"/>
          <c:yMode val="edge"/>
          <c:x val="0.13164550603423375"/>
          <c:y val="3.54206128044917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248382456164733"/>
          <c:y val="0.23474064859963073"/>
          <c:w val="0.48646691163604555"/>
          <c:h val="0.69231520122015855"/>
        </c:manualLayout>
      </c:layout>
      <c:pieChart>
        <c:varyColors val="1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6.4263270918886339E-2"/>
                  <c:y val="-0.1771030640224588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0896658252646646E-2"/>
                  <c:y val="0.26818384294125758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_ASSEJUFES_1409.xlsx]Graficos2016'!$F$177:$F$178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_ASSEJUFES_1409.xlsx]Graficos2016'!$G$177:$G$178</c:f>
              <c:numCache>
                <c:formatCode>General</c:formatCode>
                <c:ptCount val="2"/>
                <c:pt idx="0">
                  <c:v>98</c:v>
                </c:pt>
                <c:pt idx="1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4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Relata seguir</a:t>
            </a:r>
            <a:r>
              <a:rPr lang="en-US" sz="1400" baseline="0"/>
              <a:t> alimentação saudável</a:t>
            </a:r>
            <a:endParaRPr lang="en-US" sz="1400"/>
          </a:p>
        </c:rich>
      </c:tx>
      <c:layout>
        <c:manualLayout>
          <c:xMode val="edge"/>
          <c:yMode val="edge"/>
          <c:x val="0.1920306513409962"/>
          <c:y val="2.83687852735050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60601058658992"/>
          <c:y val="0.16294676178728285"/>
          <c:w val="0.85304502320510345"/>
          <c:h val="0.6410866325678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'[INDICADORES _ASSEJUFES_1409.xlsx]Tabelas2015 a 2016'!$E$86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_ASSEJUFES_1409.xlsx]Tabelas2015 a 2016'!$F$85:$G$85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'[INDICADORES _ASSEJUFES_1409.xlsx]Tabelas2015 a 2016'!$F$86:$G$86</c:f>
              <c:numCache>
                <c:formatCode>0%</c:formatCode>
                <c:ptCount val="2"/>
                <c:pt idx="0">
                  <c:v>0.7661290322580645</c:v>
                </c:pt>
                <c:pt idx="1">
                  <c:v>0.77165354330708658</c:v>
                </c:pt>
              </c:numCache>
            </c:numRef>
          </c:val>
        </c:ser>
        <c:ser>
          <c:idx val="1"/>
          <c:order val="1"/>
          <c:tx>
            <c:strRef>
              <c:f>'[INDICADORES _ASSEJUFES_1409.xlsx]Tabelas2015 a 2016'!$E$87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_ASSEJUFES_1409.xlsx]Tabelas2015 a 2016'!$F$85:$G$85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'[INDICADORES _ASSEJUFES_1409.xlsx]Tabelas2015 a 2016'!$F$87:$G$87</c:f>
              <c:numCache>
                <c:formatCode>0%</c:formatCode>
                <c:ptCount val="2"/>
                <c:pt idx="0">
                  <c:v>0.23387096774193547</c:v>
                </c:pt>
                <c:pt idx="1">
                  <c:v>0.2283464566929134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14113760"/>
        <c:axId val="214114152"/>
      </c:barChart>
      <c:catAx>
        <c:axId val="21411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accent1">
                <a:lumMod val="50000"/>
              </a:schemeClr>
            </a:solidFill>
          </a:ln>
        </c:spPr>
        <c:crossAx val="214114152"/>
        <c:crosses val="autoZero"/>
        <c:auto val="1"/>
        <c:lblAlgn val="ctr"/>
        <c:lblOffset val="100"/>
        <c:noMultiLvlLbl val="0"/>
      </c:catAx>
      <c:valAx>
        <c:axId val="21411415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ot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4113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784995625546784E-2"/>
          <c:y val="0.88850503062117236"/>
          <c:w val="0.85565201224846898"/>
          <c:h val="8.3717191601049873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Pratica exercícios físicos?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'[INDICADORES _ASSEJUFES_1409.xlsx]Tabelas2015 a 2016'!$E$69</c:f>
              <c:strCache>
                <c:ptCount val="1"/>
                <c:pt idx="0">
                  <c:v>Pratica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_ASSEJUFES_1409.xlsx]Tabelas2015 a 2016'!$F$68:$G$68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'[INDICADORES _ASSEJUFES_1409.xlsx]Tabelas2015 a 2016'!$F$69:$G$69</c:f>
              <c:numCache>
                <c:formatCode>0%</c:formatCode>
                <c:ptCount val="2"/>
                <c:pt idx="0">
                  <c:v>0.57258064516129037</c:v>
                </c:pt>
                <c:pt idx="1">
                  <c:v>0.58267716535433067</c:v>
                </c:pt>
              </c:numCache>
            </c:numRef>
          </c:val>
        </c:ser>
        <c:ser>
          <c:idx val="1"/>
          <c:order val="1"/>
          <c:tx>
            <c:strRef>
              <c:f>'[INDICADORES _ASSEJUFES_1409.xlsx]Tabelas2015 a 2016'!$E$70</c:f>
              <c:strCache>
                <c:ptCount val="1"/>
                <c:pt idx="0">
                  <c:v>Não pratica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_ASSEJUFES_1409.xlsx]Tabelas2015 a 2016'!$F$68:$G$68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'[INDICADORES _ASSEJUFES_1409.xlsx]Tabelas2015 a 2016'!$F$70:$G$70</c:f>
              <c:numCache>
                <c:formatCode>0%</c:formatCode>
                <c:ptCount val="2"/>
                <c:pt idx="0">
                  <c:v>0.42741935483870969</c:v>
                </c:pt>
                <c:pt idx="1">
                  <c:v>0.41732283464566927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14114936"/>
        <c:axId val="214115328"/>
      </c:barChart>
      <c:catAx>
        <c:axId val="21411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accent1">
                <a:lumMod val="50000"/>
              </a:schemeClr>
            </a:solidFill>
          </a:ln>
        </c:spPr>
        <c:crossAx val="214115328"/>
        <c:crosses val="autoZero"/>
        <c:auto val="1"/>
        <c:lblAlgn val="ctr"/>
        <c:lblOffset val="100"/>
        <c:noMultiLvlLbl val="0"/>
      </c:catAx>
      <c:valAx>
        <c:axId val="214115328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ot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4114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784995625546784E-2"/>
          <c:y val="0.88850503062117236"/>
          <c:w val="0.85565201224846898"/>
          <c:h val="8.3717191601049873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participantes quanto à prática de atividade</a:t>
            </a:r>
            <a:r>
              <a:rPr lang="en-US" sz="1200" baseline="0"/>
              <a:t> física</a:t>
            </a:r>
            <a:endParaRPr lang="en-US" sz="1200"/>
          </a:p>
        </c:rich>
      </c:tx>
      <c:layout>
        <c:manualLayout>
          <c:xMode val="edge"/>
          <c:yMode val="edge"/>
          <c:x val="0.15269784458760838"/>
          <c:y val="3.54206128044917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248382456164733"/>
          <c:y val="0.23474064859963073"/>
          <c:w val="0.48646691163604555"/>
          <c:h val="0.69231520122015855"/>
        </c:manualLayout>
      </c:layout>
      <c:pieChart>
        <c:varyColors val="1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2418340051991109"/>
                  <c:y val="0.151188244022124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339545866648371E-2"/>
                  <c:y val="2.5300437717494118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_ASSEJUFES_1409.xlsx]Graficos2016'!$F$136:$F$137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_ASSEJUFES_1409.xlsx]Graficos2016'!$G$136:$G$137</c:f>
              <c:numCache>
                <c:formatCode>General</c:formatCode>
                <c:ptCount val="2"/>
                <c:pt idx="0">
                  <c:v>74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participantes quanto ao relato de estresse</a:t>
            </a:r>
            <a:r>
              <a:rPr lang="en-US" sz="1200" baseline="0"/>
              <a:t> no trabalho</a:t>
            </a:r>
            <a:endParaRPr lang="en-US" sz="12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248382456164733"/>
          <c:y val="0.23474064859963073"/>
          <c:w val="0.48646691163604555"/>
          <c:h val="0.69231520122015855"/>
        </c:manualLayout>
      </c:layout>
      <c:pieChart>
        <c:varyColors val="1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3925881274410076"/>
                  <c:y val="5.85711109641339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134084316015522"/>
                  <c:y val="-9.2650601353553491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_ASSEJUFES_1409.xlsx]Graficos2016'!$F$150:$F$151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_ASSEJUFES_1409.xlsx]Graficos2016'!$G$150:$G$151</c:f>
              <c:numCache>
                <c:formatCode>General</c:formatCode>
                <c:ptCount val="2"/>
                <c:pt idx="0">
                  <c:v>36</c:v>
                </c:pt>
                <c:pt idx="1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Relata estresse</a:t>
            </a:r>
            <a:r>
              <a:rPr lang="en-US" sz="1400" baseline="0"/>
              <a:t> no trabalho</a:t>
            </a:r>
            <a:endParaRPr lang="en-US" sz="14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'[INDICADORES _ASSEJUFES_1409.xlsx]Tabelas2015 a 2016'!$E$78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_ASSEJUFES_1409.xlsx]Tabelas2015 a 2016'!$F$77:$G$77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'[INDICADORES _ASSEJUFES_1409.xlsx]Tabelas2015 a 2016'!$F$78:$G$78</c:f>
              <c:numCache>
                <c:formatCode>0%</c:formatCode>
                <c:ptCount val="2"/>
                <c:pt idx="0">
                  <c:v>0.32258064516129031</c:v>
                </c:pt>
                <c:pt idx="1">
                  <c:v>0.28346456692913385</c:v>
                </c:pt>
              </c:numCache>
            </c:numRef>
          </c:val>
        </c:ser>
        <c:ser>
          <c:idx val="1"/>
          <c:order val="1"/>
          <c:tx>
            <c:strRef>
              <c:f>'[INDICADORES _ASSEJUFES_1409.xlsx]Tabelas2015 a 2016'!$E$79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_ASSEJUFES_1409.xlsx]Tabelas2015 a 2016'!$F$77:$G$77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'[INDICADORES _ASSEJUFES_1409.xlsx]Tabelas2015 a 2016'!$F$79:$G$79</c:f>
              <c:numCache>
                <c:formatCode>0%</c:formatCode>
                <c:ptCount val="2"/>
                <c:pt idx="0">
                  <c:v>0.67741935483870963</c:v>
                </c:pt>
                <c:pt idx="1">
                  <c:v>0.71653543307086609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14116896"/>
        <c:axId val="214117288"/>
      </c:barChart>
      <c:catAx>
        <c:axId val="21411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accent1">
                <a:lumMod val="50000"/>
              </a:schemeClr>
            </a:solidFill>
          </a:ln>
        </c:spPr>
        <c:crossAx val="214117288"/>
        <c:crosses val="autoZero"/>
        <c:auto val="1"/>
        <c:lblAlgn val="ctr"/>
        <c:lblOffset val="100"/>
        <c:noMultiLvlLbl val="0"/>
      </c:catAx>
      <c:valAx>
        <c:axId val="214117288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ot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4116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7732232575480583E-2"/>
          <c:y val="0.88850501900917189"/>
          <c:w val="0.85565201224846898"/>
          <c:h val="8.3717191601049873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Distribuição das mulheres quanto ao relato de terem passado pela menopausa</a:t>
            </a:r>
            <a:endParaRPr lang="pt-BR" sz="1000" b="0">
              <a:effectLst/>
            </a:endParaRPr>
          </a:p>
        </c:rich>
      </c:tx>
      <c:layout>
        <c:manualLayout>
          <c:xMode val="edge"/>
          <c:yMode val="edge"/>
          <c:x val="0.11091784753737204"/>
          <c:y val="2.9733626507410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013607522360671"/>
          <c:y val="0.27912266291549526"/>
          <c:w val="0.48646691163604555"/>
          <c:h val="0.69231520122015855"/>
        </c:manualLayout>
      </c:layout>
      <c:pieChart>
        <c:varyColors val="1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6.7848648105589673E-2"/>
                  <c:y val="9.87987536849991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40941114418114"/>
                  <c:y val="-0.24282461647718959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_ASSEJUFES_1409.xlsx]Graficos2016'!$F$247:$F$248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_ASSEJUFES_1409.xlsx]Graficos2016'!$G$247:$G$248</c:f>
              <c:numCache>
                <c:formatCode>General</c:formatCode>
                <c:ptCount val="2"/>
                <c:pt idx="0">
                  <c:v>13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4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pt-BR" sz="1200" b="1" i="0" baseline="0">
                <a:effectLst/>
              </a:rPr>
              <a:t>Gestantes </a:t>
            </a:r>
            <a:endParaRPr lang="pt-BR" sz="1000" b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6013607522360671"/>
          <c:y val="0.2392593127318062"/>
          <c:w val="0.48646691163604555"/>
          <c:h val="0.69231520122015855"/>
        </c:manualLayout>
      </c:layout>
      <c:pieChart>
        <c:varyColors val="1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6905405763673481"/>
                  <c:y val="-0.11021225204906439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_ASSEJUFES_1409.xlsx]Graficos2016'!$F$262:$F$263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_ASSEJUFES_1409.xlsx]Graficos2016'!$G$262:$G$263</c:f>
              <c:numCache>
                <c:formatCode>General</c:formatCode>
                <c:ptCount val="2"/>
                <c:pt idx="0">
                  <c:v>0</c:v>
                </c:pt>
                <c:pt idx="1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8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participantes por sexo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6654418197729"/>
          <c:y val="0.19425994825164014"/>
          <c:w val="0.48646691163604555"/>
          <c:h val="0.6923152012201585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9.8238581421341412E-2"/>
                  <c:y val="-0.197343812628544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866129174044632"/>
                  <c:y val="0.24242799734484854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_ASSEJUFES_1409.xlsx]Graficos2016'!$F$7:$F$8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'[INDICADORES _ASSEJUFES_1409.xlsx]Graficos2016'!$G$7:$G$8</c:f>
              <c:numCache>
                <c:formatCode>General</c:formatCode>
                <c:ptCount val="2"/>
                <c:pt idx="0">
                  <c:v>74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2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Distribuição das mulheres quanto à realização do Papanicolau </a:t>
            </a:r>
            <a:endParaRPr lang="pt-BR" sz="1000" b="0">
              <a:effectLst/>
            </a:endParaRPr>
          </a:p>
        </c:rich>
      </c:tx>
      <c:layout>
        <c:manualLayout>
          <c:xMode val="edge"/>
          <c:yMode val="edge"/>
          <c:x val="0.10890337351034315"/>
          <c:y val="2.9733626507410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013607522360671"/>
          <c:y val="0.27912266291549526"/>
          <c:w val="0.48646691163604555"/>
          <c:h val="0.69231520122015855"/>
        </c:manualLayout>
      </c:layout>
      <c:pieChart>
        <c:varyColors val="1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0890630298007008"/>
                  <c:y val="0.2375552871811780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447889587964184"/>
                  <c:y val="-0.15857973157793068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_ASSEJUFES_1409.xlsx]Graficos2016'!$F$277:$F$278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_ASSEJUFES_1409.xlsx]Graficos2016'!$G$277:$G$278</c:f>
              <c:numCache>
                <c:formatCode>General</c:formatCode>
                <c:ptCount val="2"/>
                <c:pt idx="0">
                  <c:v>67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4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Distribuição dos homens com idades a partir de 45 anos quanto à realização </a:t>
            </a:r>
            <a:r>
              <a:rPr lang="pt-BR" sz="1200" b="1" i="0" baseline="0">
                <a:effectLst/>
              </a:rPr>
              <a:t>do exame de próstata </a:t>
            </a:r>
            <a:endParaRPr lang="pt-BR" sz="1000" b="0">
              <a:effectLst/>
            </a:endParaRPr>
          </a:p>
        </c:rich>
      </c:tx>
      <c:layout>
        <c:manualLayout>
          <c:xMode val="edge"/>
          <c:yMode val="edge"/>
          <c:x val="0.13025230105948385"/>
          <c:y val="9.911208835803656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013607522360671"/>
          <c:y val="0.29259956570175455"/>
          <c:w val="0.48646691163604555"/>
          <c:h val="0.69231520122015855"/>
        </c:manualLayout>
      </c:layout>
      <c:pieChart>
        <c:varyColors val="1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3.623855630486375E-2"/>
                  <c:y val="0.2871117215652686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1446206783960677E-2"/>
                  <c:y val="-0.1090232971938402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_ASSEJUFES_1409.xlsx]Graficos2016'!$F$306:$F$307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_ASSEJUFES_1409.xlsx]Graficos2016'!$G$306:$G$307</c:f>
              <c:numCache>
                <c:formatCode>General</c:formatCode>
                <c:ptCount val="2"/>
                <c:pt idx="0">
                  <c:v>19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4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Nº de Fatores de Risco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'[INDICADORES _ASSEJUFES_1409.xlsx]Graficos2016'!$K$444</c:f>
              <c:strCache>
                <c:ptCount val="1"/>
                <c:pt idx="0">
                  <c:v>ASSEJUFES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_ASSEJUFES_1409.xlsx]Graficos2016'!$J$445:$J$451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'[INDICADORES _ASSEJUFES_1409.xlsx]Graficos2016'!$K$445:$K$451</c:f>
              <c:numCache>
                <c:formatCode>0%</c:formatCode>
                <c:ptCount val="7"/>
                <c:pt idx="0">
                  <c:v>0.25196850393700787</c:v>
                </c:pt>
                <c:pt idx="1">
                  <c:v>0.33070866141732286</c:v>
                </c:pt>
                <c:pt idx="2">
                  <c:v>0.2283464566929134</c:v>
                </c:pt>
                <c:pt idx="3">
                  <c:v>0.14960629921259844</c:v>
                </c:pt>
                <c:pt idx="4">
                  <c:v>3.937007874015748E-2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'[INDICADORES _ASSEJUFES_1409.xlsx]Graficos2016'!$L$444</c:f>
              <c:strCache>
                <c:ptCount val="1"/>
                <c:pt idx="0">
                  <c:v>Geral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1.1494252873563218E-2"/>
                  <c:y val="3.4035327598067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494252873563218E-2"/>
                  <c:y val="-6.23973797766021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_ASSEJUFES_1409.xlsx]Graficos2016'!$J$445:$J$451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'[INDICADORES _ASSEJUFES_1409.xlsx]Graficos2016'!$L$445:$L$451</c:f>
              <c:numCache>
                <c:formatCode>0%</c:formatCode>
                <c:ptCount val="7"/>
                <c:pt idx="0">
                  <c:v>0.11524520255863539</c:v>
                </c:pt>
                <c:pt idx="1">
                  <c:v>0.26588486140724948</c:v>
                </c:pt>
                <c:pt idx="2">
                  <c:v>0.32238805970149254</c:v>
                </c:pt>
                <c:pt idx="3">
                  <c:v>0.21279317697228145</c:v>
                </c:pt>
                <c:pt idx="4">
                  <c:v>7.3134328358208961E-2</c:v>
                </c:pt>
                <c:pt idx="5">
                  <c:v>1.0127931769722815E-2</c:v>
                </c:pt>
                <c:pt idx="6">
                  <c:v>4.2643923240938164E-4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14072768"/>
        <c:axId val="214073160"/>
      </c:barChart>
      <c:catAx>
        <c:axId val="21407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073160"/>
        <c:crosses val="autoZero"/>
        <c:auto val="1"/>
        <c:lblAlgn val="ctr"/>
        <c:lblOffset val="100"/>
        <c:noMultiLvlLbl val="0"/>
      </c:catAx>
      <c:valAx>
        <c:axId val="214073160"/>
        <c:scaling>
          <c:orientation val="minMax"/>
        </c:scaling>
        <c:delete val="0"/>
        <c:axPos val="l"/>
        <c:majorGridlines>
          <c:spPr>
            <a:ln>
              <a:solidFill>
                <a:schemeClr val="accent3">
                  <a:lumMod val="50000"/>
                </a:scheme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4072768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7.2739383328798687E-2"/>
          <c:y val="0.93403339966286392"/>
          <c:w val="0.91181225097488339"/>
          <c:h val="6.5815881295092887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Média de fatores de risco por participante</a:t>
            </a:r>
          </a:p>
        </c:rich>
      </c:tx>
      <c:layout>
        <c:manualLayout>
          <c:xMode val="edge"/>
          <c:yMode val="edge"/>
          <c:x val="0.17480449838481379"/>
          <c:y val="1.9379844961240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667627720362108E-2"/>
          <c:y val="0.1234267228224379"/>
          <c:w val="0.87640811190783763"/>
          <c:h val="0.7713141671244583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'[INDICADORES _ASSEJUFES_1409.xlsx]Graficos2016'!$G$444:$H$444</c:f>
              <c:strCache>
                <c:ptCount val="2"/>
                <c:pt idx="0">
                  <c:v>ASSEJUFES</c:v>
                </c:pt>
                <c:pt idx="1">
                  <c:v>Geral</c:v>
                </c:pt>
              </c:strCache>
            </c:strRef>
          </c:cat>
          <c:val>
            <c:numRef>
              <c:f>'[INDICADORES _ASSEJUFES_1409.xlsx]Graficos2016'!$G$454:$H$454</c:f>
              <c:numCache>
                <c:formatCode>0.00</c:formatCode>
                <c:ptCount val="2"/>
                <c:pt idx="0">
                  <c:v>1.3937007874015748</c:v>
                </c:pt>
                <c:pt idx="1">
                  <c:v>1.8947761194029851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73944"/>
        <c:axId val="214439416"/>
      </c:barChart>
      <c:catAx>
        <c:axId val="214073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39416"/>
        <c:crosses val="autoZero"/>
        <c:auto val="1"/>
        <c:lblAlgn val="ctr"/>
        <c:lblOffset val="100"/>
        <c:noMultiLvlLbl val="0"/>
      </c:catAx>
      <c:valAx>
        <c:axId val="214439416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accent3">
                  <a:lumMod val="50000"/>
                </a:schemeClr>
              </a:solidFill>
              <a:prstDash val="sysDash"/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214073944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Nº de Doenças identificadas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'[INDICADORES _ASSEJUFES_1409.xlsx]Graficos2016'!$K$457</c:f>
              <c:strCache>
                <c:ptCount val="1"/>
                <c:pt idx="0">
                  <c:v>ASSEJUFES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_ASSEJUFES_1409.xlsx]Graficos2016'!$J$458:$J$462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'[INDICADORES _ASSEJUFES_1409.xlsx]Graficos2016'!$K$458:$K$462</c:f>
              <c:numCache>
                <c:formatCode>0%</c:formatCode>
                <c:ptCount val="5"/>
                <c:pt idx="0">
                  <c:v>0.55118110236220474</c:v>
                </c:pt>
                <c:pt idx="1">
                  <c:v>0.28346456692913385</c:v>
                </c:pt>
                <c:pt idx="2">
                  <c:v>0.11811023622047244</c:v>
                </c:pt>
                <c:pt idx="3">
                  <c:v>3.937007874015748E-2</c:v>
                </c:pt>
                <c:pt idx="4">
                  <c:v>7.874015748031496E-3</c:v>
                </c:pt>
              </c:numCache>
            </c:numRef>
          </c:val>
        </c:ser>
        <c:ser>
          <c:idx val="1"/>
          <c:order val="1"/>
          <c:tx>
            <c:strRef>
              <c:f>'[INDICADORES _ASSEJUFES_1409.xlsx]Graficos2016'!$L$457</c:f>
              <c:strCache>
                <c:ptCount val="1"/>
                <c:pt idx="0">
                  <c:v>Geral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_ASSEJUFES_1409.xlsx]Graficos2016'!$J$458:$J$462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'[INDICADORES _ASSEJUFES_1409.xlsx]Graficos2016'!$L$458:$L$462</c:f>
              <c:numCache>
                <c:formatCode>0%</c:formatCode>
                <c:ptCount val="5"/>
                <c:pt idx="0">
                  <c:v>0.58944562899786779</c:v>
                </c:pt>
                <c:pt idx="1">
                  <c:v>0.28646055437100215</c:v>
                </c:pt>
                <c:pt idx="2">
                  <c:v>0.10245202558635394</c:v>
                </c:pt>
                <c:pt idx="3">
                  <c:v>2.068230277185501E-2</c:v>
                </c:pt>
                <c:pt idx="4">
                  <c:v>9.5948827292110877E-4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14440200"/>
        <c:axId val="214440592"/>
      </c:barChart>
      <c:catAx>
        <c:axId val="214440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40592"/>
        <c:crosses val="autoZero"/>
        <c:auto val="1"/>
        <c:lblAlgn val="ctr"/>
        <c:lblOffset val="100"/>
        <c:noMultiLvlLbl val="0"/>
      </c:catAx>
      <c:valAx>
        <c:axId val="214440592"/>
        <c:scaling>
          <c:orientation val="minMax"/>
        </c:scaling>
        <c:delete val="0"/>
        <c:axPos val="l"/>
        <c:majorGridlines>
          <c:spPr>
            <a:ln>
              <a:solidFill>
                <a:schemeClr val="accent3">
                  <a:lumMod val="50000"/>
                </a:scheme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4440200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0.14101821207074403"/>
          <c:y val="0.93403339966286392"/>
          <c:w val="0.70240823498121552"/>
          <c:h val="5.880623745118428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Média de doenças identificadas por participante</a:t>
            </a:r>
          </a:p>
        </c:rich>
      </c:tx>
      <c:layout>
        <c:manualLayout>
          <c:xMode val="edge"/>
          <c:yMode val="edge"/>
          <c:x val="0.17259768691665875"/>
          <c:y val="4.02819610400485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8167035895323353E-2"/>
          <c:y val="0.17393750777092948"/>
          <c:w val="0.90599239654822172"/>
          <c:h val="0.7251495190270416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'[INDICADORES _ASSEJUFES_1409.xlsx]Graficos2016'!$G$457:$H$457</c:f>
              <c:strCache>
                <c:ptCount val="2"/>
                <c:pt idx="0">
                  <c:v>ASSEJUFES</c:v>
                </c:pt>
                <c:pt idx="1">
                  <c:v>Geral</c:v>
                </c:pt>
              </c:strCache>
            </c:strRef>
          </c:cat>
          <c:val>
            <c:numRef>
              <c:f>'[INDICADORES _ASSEJUFES_1409.xlsx]Graficos2016'!$G$465:$H$465</c:f>
              <c:numCache>
                <c:formatCode>0.00</c:formatCode>
                <c:ptCount val="2"/>
                <c:pt idx="0">
                  <c:v>0.6692913385826772</c:v>
                </c:pt>
                <c:pt idx="1">
                  <c:v>0.55724946695095945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41376"/>
        <c:axId val="214441768"/>
      </c:barChart>
      <c:catAx>
        <c:axId val="21444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41768"/>
        <c:crosses val="autoZero"/>
        <c:auto val="1"/>
        <c:lblAlgn val="ctr"/>
        <c:lblOffset val="100"/>
        <c:noMultiLvlLbl val="0"/>
      </c:catAx>
      <c:valAx>
        <c:axId val="214441768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accent3">
                  <a:lumMod val="50000"/>
                </a:schemeClr>
              </a:solidFill>
              <a:prstDash val="sysDash"/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214441376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mesmos</a:t>
            </a:r>
            <a:r>
              <a:rPr lang="en-US" sz="1200" baseline="0"/>
              <a:t> </a:t>
            </a:r>
            <a:r>
              <a:rPr lang="en-US" sz="1200"/>
              <a:t>participantes por Classificação do IMC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90180393562375E-2"/>
          <c:y val="0.19194048581614367"/>
          <c:w val="0.8680416552208734"/>
          <c:h val="0.643838015785298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'[INDICADORES _ASSEJUFES_1409.xlsx]Tabela_Mesmos(2015 e 2016)'!$L$23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'[INDICADORES _ASSEJUFES_1409.xlsx]Tabela_Mesmos(2015 e 2016)'!$K$24:$K$27</c:f>
              <c:strCache>
                <c:ptCount val="4"/>
                <c:pt idx="0">
                  <c:v>Abaixo do Peso</c:v>
                </c:pt>
                <c:pt idx="1">
                  <c:v>Peso Normal</c:v>
                </c:pt>
                <c:pt idx="2">
                  <c:v>Sobrepeso</c:v>
                </c:pt>
                <c:pt idx="3">
                  <c:v>Obeso</c:v>
                </c:pt>
              </c:strCache>
            </c:strRef>
          </c:cat>
          <c:val>
            <c:numRef>
              <c:f>'[INDICADORES _ASSEJUFES_1409.xlsx]Tabela_Mesmos(2015 e 2016)'!$L$24:$L$27</c:f>
              <c:numCache>
                <c:formatCode>0.0%</c:formatCode>
                <c:ptCount val="4"/>
                <c:pt idx="0">
                  <c:v>0</c:v>
                </c:pt>
                <c:pt idx="1">
                  <c:v>0.57777777777777772</c:v>
                </c:pt>
                <c:pt idx="2">
                  <c:v>0.28888888888888886</c:v>
                </c:pt>
                <c:pt idx="3">
                  <c:v>0.13333333333333333</c:v>
                </c:pt>
              </c:numCache>
            </c:numRef>
          </c:val>
        </c:ser>
        <c:ser>
          <c:idx val="1"/>
          <c:order val="1"/>
          <c:tx>
            <c:strRef>
              <c:f>'[INDICADORES _ASSEJUFES_1409.xlsx]Tabela_Mesmos(2015 e 2016)'!$M$23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'[INDICADORES _ASSEJUFES_1409.xlsx]Tabela_Mesmos(2015 e 2016)'!$K$24:$K$27</c:f>
              <c:strCache>
                <c:ptCount val="4"/>
                <c:pt idx="0">
                  <c:v>Abaixo do Peso</c:v>
                </c:pt>
                <c:pt idx="1">
                  <c:v>Peso Normal</c:v>
                </c:pt>
                <c:pt idx="2">
                  <c:v>Sobrepeso</c:v>
                </c:pt>
                <c:pt idx="3">
                  <c:v>Obeso</c:v>
                </c:pt>
              </c:strCache>
            </c:strRef>
          </c:cat>
          <c:val>
            <c:numRef>
              <c:f>'[INDICADORES _ASSEJUFES_1409.xlsx]Tabela_Mesmos(2015 e 2016)'!$M$24:$M$27</c:f>
              <c:numCache>
                <c:formatCode>0.0%</c:formatCode>
                <c:ptCount val="4"/>
                <c:pt idx="0">
                  <c:v>0</c:v>
                </c:pt>
                <c:pt idx="1">
                  <c:v>0.57777777777777772</c:v>
                </c:pt>
                <c:pt idx="2">
                  <c:v>0.28888888888888886</c:v>
                </c:pt>
                <c:pt idx="3">
                  <c:v>0.13333333333333333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214442552"/>
        <c:axId val="214442944"/>
      </c:barChart>
      <c:catAx>
        <c:axId val="214442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42944"/>
        <c:crosses val="autoZero"/>
        <c:auto val="1"/>
        <c:lblAlgn val="ctr"/>
        <c:lblOffset val="100"/>
        <c:noMultiLvlLbl val="0"/>
      </c:catAx>
      <c:valAx>
        <c:axId val="214442944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4442552"/>
        <c:crosses val="autoZero"/>
        <c:crossBetween val="between"/>
        <c:majorUnit val="0.1"/>
      </c:valAx>
      <c:spPr>
        <a:solidFill>
          <a:srgbClr val="4F81BD">
            <a:lumMod val="20000"/>
            <a:lumOff val="80000"/>
            <a:alpha val="21000"/>
          </a:srgbClr>
        </a:solidFill>
      </c:spPr>
    </c:plotArea>
    <c:legend>
      <c:legendPos val="b"/>
      <c:layout>
        <c:manualLayout>
          <c:xMode val="edge"/>
          <c:yMode val="edge"/>
          <c:x val="4.327559151663344E-2"/>
          <c:y val="0.92003129759668723"/>
          <c:w val="0.90147052408568251"/>
          <c:h val="7.996870240331278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mesmos participantes quanto</a:t>
            </a:r>
            <a:r>
              <a:rPr lang="en-US" sz="1200" baseline="0"/>
              <a:t> à possuir uma alimentação saudável</a:t>
            </a:r>
            <a:endParaRPr lang="en-US" sz="1200"/>
          </a:p>
        </c:rich>
      </c:tx>
      <c:layout>
        <c:manualLayout>
          <c:xMode val="edge"/>
          <c:yMode val="edge"/>
          <c:x val="0.11538821576489534"/>
          <c:y val="8.844670180856094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90180393562375E-2"/>
          <c:y val="0.19194048581614367"/>
          <c:w val="0.8680416552208734"/>
          <c:h val="0.643838015785298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'[INDICADORES _ASSEJUFES_1409.xlsx]Tabela_Mesmos(2015 e 2016)'!$L$158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'[INDICADORES _ASSEJUFES_1409.xlsx]Tabela_Mesmos(2015 e 2016)'!$K$159:$K$160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_ASSEJUFES_1409.xlsx]Tabela_Mesmos(2015 e 2016)'!$L$159:$L$160</c:f>
              <c:numCache>
                <c:formatCode>0.0%</c:formatCode>
                <c:ptCount val="2"/>
                <c:pt idx="0">
                  <c:v>0.77777777777777779</c:v>
                </c:pt>
                <c:pt idx="1">
                  <c:v>0.22222222222222221</c:v>
                </c:pt>
              </c:numCache>
            </c:numRef>
          </c:val>
        </c:ser>
        <c:ser>
          <c:idx val="1"/>
          <c:order val="1"/>
          <c:tx>
            <c:strRef>
              <c:f>'[INDICADORES _ASSEJUFES_1409.xlsx]Tabela_Mesmos(2015 e 2016)'!$M$158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'[INDICADORES _ASSEJUFES_1409.xlsx]Tabela_Mesmos(2015 e 2016)'!$K$159:$K$160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_ASSEJUFES_1409.xlsx]Tabela_Mesmos(2015 e 2016)'!$M$159:$M$160</c:f>
              <c:numCache>
                <c:formatCode>0.0%</c:formatCode>
                <c:ptCount val="2"/>
                <c:pt idx="0">
                  <c:v>0.82222222222222219</c:v>
                </c:pt>
                <c:pt idx="1">
                  <c:v>0.17777777777777778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214679912"/>
        <c:axId val="214680304"/>
      </c:barChart>
      <c:catAx>
        <c:axId val="21467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680304"/>
        <c:crosses val="autoZero"/>
        <c:auto val="1"/>
        <c:lblAlgn val="ctr"/>
        <c:lblOffset val="100"/>
        <c:noMultiLvlLbl val="0"/>
      </c:catAx>
      <c:valAx>
        <c:axId val="214680304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4679912"/>
        <c:crosses val="autoZero"/>
        <c:crossBetween val="between"/>
      </c:valAx>
      <c:spPr>
        <a:solidFill>
          <a:srgbClr val="4F81BD">
            <a:lumMod val="20000"/>
            <a:lumOff val="80000"/>
            <a:alpha val="21000"/>
          </a:srgbClr>
        </a:solidFill>
      </c:spPr>
    </c:plotArea>
    <c:legend>
      <c:legendPos val="b"/>
      <c:layout>
        <c:manualLayout>
          <c:xMode val="edge"/>
          <c:yMode val="edge"/>
          <c:x val="5.22593111774214E-2"/>
          <c:y val="0.92003129759668723"/>
          <c:w val="0.90147052408568251"/>
          <c:h val="7.996870240331278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mesmos participantes por Classificação da Glicemia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0180393562375E-2"/>
          <c:y val="0.19194048581614367"/>
          <c:w val="0.8680416552208734"/>
          <c:h val="0.6438380157852988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'[INDICADORES _ASSEJUFES_1409.xlsx]Tabela_Mesmos(2015 e 2016)'!$L$23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'[INDICADORES _ASSEJUFES_1409.xlsx]Tabela_Mesmos(2015 e 2016)'!$K$53:$K$54</c:f>
              <c:strCache>
                <c:ptCount val="2"/>
                <c:pt idx="0">
                  <c:v>Normal</c:v>
                </c:pt>
                <c:pt idx="1">
                  <c:v>Alterada</c:v>
                </c:pt>
              </c:strCache>
            </c:strRef>
          </c:cat>
          <c:val>
            <c:numRef>
              <c:f>'[INDICADORES _ASSEJUFES_1409.xlsx]Tabela_Mesmos(2015 e 2016)'!$L$53:$L$54</c:f>
              <c:numCache>
                <c:formatCode>0.0%</c:formatCode>
                <c:ptCount val="2"/>
                <c:pt idx="0">
                  <c:v>0.95454545454545459</c:v>
                </c:pt>
                <c:pt idx="1">
                  <c:v>4.5454545454545456E-2</c:v>
                </c:pt>
              </c:numCache>
            </c:numRef>
          </c:val>
        </c:ser>
        <c:ser>
          <c:idx val="2"/>
          <c:order val="1"/>
          <c:tx>
            <c:strRef>
              <c:f>'[INDICADORES _ASSEJUFES_1409.xlsx]Tabela_Mesmos(2015 e 2016)'!$M$23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pt-BR" sz="1000" b="1" i="0" u="none" strike="noStrike" kern="1200" baseline="0">
                    <a:solidFill>
                      <a:srgbClr val="4F81BD">
                        <a:lumMod val="7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'[INDICADORES _ASSEJUFES_1409.xlsx]Tabela_Mesmos(2015 e 2016)'!$K$53:$K$54</c:f>
              <c:strCache>
                <c:ptCount val="2"/>
                <c:pt idx="0">
                  <c:v>Normal</c:v>
                </c:pt>
                <c:pt idx="1">
                  <c:v>Alterada</c:v>
                </c:pt>
              </c:strCache>
            </c:strRef>
          </c:cat>
          <c:val>
            <c:numRef>
              <c:f>'[INDICADORES _ASSEJUFES_1409.xlsx]Tabela_Mesmos(2015 e 2016)'!$M$53:$M$54</c:f>
              <c:numCache>
                <c:formatCode>0.0%</c:formatCode>
                <c:ptCount val="2"/>
                <c:pt idx="0">
                  <c:v>0.97777777777777775</c:v>
                </c:pt>
                <c:pt idx="1">
                  <c:v>2.2222222222222223E-2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214681088"/>
        <c:axId val="214681480"/>
      </c:barChart>
      <c:catAx>
        <c:axId val="214681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681480"/>
        <c:crosses val="autoZero"/>
        <c:auto val="1"/>
        <c:lblAlgn val="ctr"/>
        <c:lblOffset val="100"/>
        <c:noMultiLvlLbl val="0"/>
      </c:catAx>
      <c:valAx>
        <c:axId val="214681480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4681088"/>
        <c:crosses val="autoZero"/>
        <c:crossBetween val="between"/>
      </c:valAx>
      <c:spPr>
        <a:solidFill>
          <a:srgbClr val="4F81BD">
            <a:lumMod val="20000"/>
            <a:lumOff val="80000"/>
            <a:alpha val="21000"/>
          </a:srgbClr>
        </a:solidFill>
      </c:spPr>
    </c:plotArea>
    <c:legend>
      <c:legendPos val="b"/>
      <c:layout>
        <c:manualLayout>
          <c:xMode val="edge"/>
          <c:yMode val="edge"/>
          <c:x val="4.327559151663344E-2"/>
          <c:y val="0.92003129759668723"/>
          <c:w val="0.87407842873832053"/>
          <c:h val="7.996870240331278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participantes por Classificação da Pressão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0180393562375E-2"/>
          <c:y val="0.19194048581614367"/>
          <c:w val="0.8680416552208734"/>
          <c:h val="0.6438380157852988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'[INDICADORES _ASSEJUFES_1409.xlsx]Tabela_Mesmos(2015 e 2016)'!$L$66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3267005271284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7689340361712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'[INDICADORES _ASSEJUFES_1409.xlsx]Tabela_Mesmos(2015 e 2016)'!$K$67:$K$68</c:f>
              <c:strCache>
                <c:ptCount val="2"/>
                <c:pt idx="0">
                  <c:v>Normal</c:v>
                </c:pt>
                <c:pt idx="1">
                  <c:v>Alterada</c:v>
                </c:pt>
              </c:strCache>
            </c:strRef>
          </c:cat>
          <c:val>
            <c:numRef>
              <c:f>'[INDICADORES _ASSEJUFES_1409.xlsx]Tabela_Mesmos(2015 e 2016)'!$L$67:$L$68</c:f>
              <c:numCache>
                <c:formatCode>0.0%</c:formatCode>
                <c:ptCount val="2"/>
                <c:pt idx="0">
                  <c:v>0.93333333333333335</c:v>
                </c:pt>
                <c:pt idx="1">
                  <c:v>6.6666666666666666E-2</c:v>
                </c:pt>
              </c:numCache>
            </c:numRef>
          </c:val>
        </c:ser>
        <c:ser>
          <c:idx val="2"/>
          <c:order val="1"/>
          <c:tx>
            <c:strRef>
              <c:f>'[INDICADORES _ASSEJUFES_1409.xlsx]Tabela_Mesmos(2015 e 2016)'!$M$66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3267005271284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3267005271284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pt-BR" sz="1000" b="1" i="0" u="none" strike="noStrike" kern="1200" baseline="0">
                    <a:solidFill>
                      <a:srgbClr val="4F81BD">
                        <a:lumMod val="7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'[INDICADORES _ASSEJUFES_1409.xlsx]Tabela_Mesmos(2015 e 2016)'!$K$67:$K$68</c:f>
              <c:strCache>
                <c:ptCount val="2"/>
                <c:pt idx="0">
                  <c:v>Normal</c:v>
                </c:pt>
                <c:pt idx="1">
                  <c:v>Alterada</c:v>
                </c:pt>
              </c:strCache>
            </c:strRef>
          </c:cat>
          <c:val>
            <c:numRef>
              <c:f>'[INDICADORES _ASSEJUFES_1409.xlsx]Tabela_Mesmos(2015 e 2016)'!$M$67:$M$68</c:f>
              <c:numCache>
                <c:formatCode>0.0%</c:formatCode>
                <c:ptCount val="2"/>
                <c:pt idx="0">
                  <c:v>0.9555555555555556</c:v>
                </c:pt>
                <c:pt idx="1">
                  <c:v>4.4444444444444446E-2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214682264"/>
        <c:axId val="214682656"/>
      </c:barChart>
      <c:catAx>
        <c:axId val="214682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682656"/>
        <c:crosses val="autoZero"/>
        <c:auto val="1"/>
        <c:lblAlgn val="ctr"/>
        <c:lblOffset val="100"/>
        <c:noMultiLvlLbl val="0"/>
      </c:catAx>
      <c:valAx>
        <c:axId val="21468265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4682264"/>
        <c:crosses val="autoZero"/>
        <c:crossBetween val="between"/>
      </c:valAx>
      <c:spPr>
        <a:solidFill>
          <a:srgbClr val="4F81BD">
            <a:lumMod val="20000"/>
            <a:lumOff val="80000"/>
            <a:alpha val="21000"/>
          </a:srgbClr>
        </a:solidFill>
      </c:spPr>
    </c:plotArea>
    <c:legend>
      <c:legendPos val="b"/>
      <c:layout>
        <c:manualLayout>
          <c:xMode val="edge"/>
          <c:yMode val="edge"/>
          <c:x val="4.327559151663344E-2"/>
          <c:y val="0.92003129759668723"/>
          <c:w val="0.95672449323268993"/>
          <c:h val="7.996870240331278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participantes por faixa etária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'[INDICADORES _ASSEJUFES_1409.xlsx]Graficos2016'!$F$21:$F$26</c:f>
              <c:strCache>
                <c:ptCount val="6"/>
                <c:pt idx="0">
                  <c:v>Até 19 anos</c:v>
                </c:pt>
                <c:pt idx="1">
                  <c:v>20 |-- 30</c:v>
                </c:pt>
                <c:pt idx="2">
                  <c:v>30 |-- 40</c:v>
                </c:pt>
                <c:pt idx="3">
                  <c:v>40 |-- 50</c:v>
                </c:pt>
                <c:pt idx="4">
                  <c:v>50 |-- 60</c:v>
                </c:pt>
                <c:pt idx="5">
                  <c:v>A partir de 60 anos</c:v>
                </c:pt>
              </c:strCache>
            </c:strRef>
          </c:cat>
          <c:val>
            <c:numRef>
              <c:f>'[INDICADORES _ASSEJUFES_1409.xlsx]Graficos2016'!$H$21:$H$26</c:f>
              <c:numCache>
                <c:formatCode>0.0%</c:formatCode>
                <c:ptCount val="6"/>
                <c:pt idx="0">
                  <c:v>2.3622047244094488E-2</c:v>
                </c:pt>
                <c:pt idx="1">
                  <c:v>7.0866141732283464E-2</c:v>
                </c:pt>
                <c:pt idx="2">
                  <c:v>0.19685039370078741</c:v>
                </c:pt>
                <c:pt idx="3">
                  <c:v>0.41732283464566927</c:v>
                </c:pt>
                <c:pt idx="4">
                  <c:v>0.27559055118110237</c:v>
                </c:pt>
                <c:pt idx="5">
                  <c:v>1.5748031496062992E-2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212690024"/>
        <c:axId val="212574144"/>
      </c:barChart>
      <c:catAx>
        <c:axId val="212690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574144"/>
        <c:crosses val="autoZero"/>
        <c:auto val="1"/>
        <c:lblAlgn val="ctr"/>
        <c:lblOffset val="100"/>
        <c:noMultiLvlLbl val="0"/>
      </c:catAx>
      <c:valAx>
        <c:axId val="212574144"/>
        <c:scaling>
          <c:orientation val="minMax"/>
        </c:scaling>
        <c:delete val="0"/>
        <c:axPos val="l"/>
        <c:majorGridlines>
          <c:spPr>
            <a:ln w="9525">
              <a:solidFill>
                <a:schemeClr val="accent3">
                  <a:lumMod val="50000"/>
                </a:scheme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2690024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mesmos participantes quanto</a:t>
            </a:r>
            <a:r>
              <a:rPr lang="en-US" sz="1200" baseline="0"/>
              <a:t> a prática de atividade física</a:t>
            </a:r>
            <a:endParaRPr lang="en-US" sz="1200"/>
          </a:p>
        </c:rich>
      </c:tx>
      <c:layout>
        <c:manualLayout>
          <c:xMode val="edge"/>
          <c:yMode val="edge"/>
          <c:x val="0.14355467327935395"/>
          <c:y val="1.76893403617121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90180393562375E-2"/>
          <c:y val="0.19194048581614367"/>
          <c:w val="0.8680416552208734"/>
          <c:h val="0.643838015785298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'[INDICADORES _ASSEJUFES_1409.xlsx]Tabela_Mesmos(2015 e 2016)'!$L$127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'[INDICADORES _ASSEJUFES_1409.xlsx]Tabela_Mesmos(2015 e 2016)'!$K$128:$K$129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_ASSEJUFES_1409.xlsx]Tabela_Mesmos(2015 e 2016)'!$L$128:$L$129</c:f>
              <c:numCache>
                <c:formatCode>0.0%</c:formatCode>
                <c:ptCount val="2"/>
                <c:pt idx="0">
                  <c:v>0.57777777777777772</c:v>
                </c:pt>
                <c:pt idx="1">
                  <c:v>0.42222222222222222</c:v>
                </c:pt>
              </c:numCache>
            </c:numRef>
          </c:val>
        </c:ser>
        <c:ser>
          <c:idx val="1"/>
          <c:order val="1"/>
          <c:tx>
            <c:strRef>
              <c:f>'[INDICADORES _ASSEJUFES_1409.xlsx]Tabela_Mesmos(2015 e 2016)'!$M$127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'[INDICADORES _ASSEJUFES_1409.xlsx]Tabela_Mesmos(2015 e 2016)'!$K$128:$K$129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_ASSEJUFES_1409.xlsx]Tabela_Mesmos(2015 e 2016)'!$M$128:$M$129</c:f>
              <c:numCache>
                <c:formatCode>0.0%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214962504"/>
        <c:axId val="214962896"/>
      </c:barChart>
      <c:catAx>
        <c:axId val="214962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962896"/>
        <c:crosses val="autoZero"/>
        <c:auto val="1"/>
        <c:lblAlgn val="ctr"/>
        <c:lblOffset val="100"/>
        <c:noMultiLvlLbl val="0"/>
      </c:catAx>
      <c:valAx>
        <c:axId val="21496289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4962504"/>
        <c:crosses val="autoZero"/>
        <c:crossBetween val="between"/>
      </c:valAx>
      <c:spPr>
        <a:solidFill>
          <a:srgbClr val="4F81BD">
            <a:lumMod val="20000"/>
            <a:lumOff val="80000"/>
            <a:alpha val="21000"/>
          </a:srgbClr>
        </a:solidFill>
      </c:spPr>
    </c:plotArea>
    <c:legend>
      <c:legendPos val="b"/>
      <c:layout>
        <c:manualLayout>
          <c:xMode val="edge"/>
          <c:yMode val="edge"/>
          <c:x val="4.327559151663344E-2"/>
          <c:y val="0.92003129759668723"/>
          <c:w val="0.90147052408568251"/>
          <c:h val="7.996870240331278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mesmos participantes quanto</a:t>
            </a:r>
            <a:r>
              <a:rPr lang="en-US" sz="1200" baseline="0"/>
              <a:t> ao estresse no trabalho</a:t>
            </a:r>
            <a:endParaRPr lang="en-US" sz="1200"/>
          </a:p>
        </c:rich>
      </c:tx>
      <c:layout>
        <c:manualLayout>
          <c:xMode val="edge"/>
          <c:yMode val="edge"/>
          <c:x val="0.11538821576489534"/>
          <c:y val="8.844670180856094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90180393562375E-2"/>
          <c:y val="0.19194048581614367"/>
          <c:w val="0.8680416552208734"/>
          <c:h val="0.643838015785298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'[INDICADORES _ASSEJUFES_1409.xlsx]Tabela_Mesmos(2015 e 2016)'!$L$145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'[INDICADORES _ASSEJUFES_1409.xlsx]Tabela_Mesmos(2015 e 2016)'!$K$146:$K$147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_ASSEJUFES_1409.xlsx]Tabela_Mesmos(2015 e 2016)'!$L$146:$L$147</c:f>
              <c:numCache>
                <c:formatCode>0.0%</c:formatCode>
                <c:ptCount val="2"/>
                <c:pt idx="0">
                  <c:v>0.26666666666666666</c:v>
                </c:pt>
                <c:pt idx="1">
                  <c:v>0.73333333333333328</c:v>
                </c:pt>
              </c:numCache>
            </c:numRef>
          </c:val>
        </c:ser>
        <c:ser>
          <c:idx val="1"/>
          <c:order val="1"/>
          <c:tx>
            <c:strRef>
              <c:f>'[INDICADORES _ASSEJUFES_1409.xlsx]Tabela_Mesmos(2015 e 2016)'!$M$145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'[INDICADORES _ASSEJUFES_1409.xlsx]Tabela_Mesmos(2015 e 2016)'!$K$146:$K$147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'[INDICADORES _ASSEJUFES_1409.xlsx]Tabela_Mesmos(2015 e 2016)'!$M$146:$M$147</c:f>
              <c:numCache>
                <c:formatCode>0.0%</c:formatCode>
                <c:ptCount val="2"/>
                <c:pt idx="0">
                  <c:v>0.26666666666666666</c:v>
                </c:pt>
                <c:pt idx="1">
                  <c:v>0.73333333333333328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214963680"/>
        <c:axId val="214964072"/>
      </c:barChart>
      <c:catAx>
        <c:axId val="214963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964072"/>
        <c:crosses val="autoZero"/>
        <c:auto val="1"/>
        <c:lblAlgn val="ctr"/>
        <c:lblOffset val="100"/>
        <c:noMultiLvlLbl val="0"/>
      </c:catAx>
      <c:valAx>
        <c:axId val="21496407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4963680"/>
        <c:crosses val="autoZero"/>
        <c:crossBetween val="between"/>
      </c:valAx>
      <c:spPr>
        <a:solidFill>
          <a:srgbClr val="4F81BD">
            <a:lumMod val="20000"/>
            <a:lumOff val="80000"/>
            <a:alpha val="21000"/>
          </a:srgbClr>
        </a:solidFill>
      </c:spPr>
    </c:plotArea>
    <c:legend>
      <c:legendPos val="b"/>
      <c:layout>
        <c:manualLayout>
          <c:xMode val="edge"/>
          <c:yMode val="edge"/>
          <c:x val="5.22593111774214E-2"/>
          <c:y val="0.92003129759668723"/>
          <c:w val="0.90147052408568251"/>
          <c:h val="7.996870240331278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participantes segundo classificação do IMC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248382456164733"/>
          <c:y val="0.22968056105613191"/>
          <c:w val="0.48646691163604555"/>
          <c:h val="0.6923152012201585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3.4611859775466415E-2"/>
                  <c:y val="3.2479858936551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6529147550311109E-2"/>
                  <c:y val="-0.15669159634615565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692378162393549E-2"/>
                  <c:y val="0.264581004970695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3159282207468867"/>
                  <c:y val="6.056049445432223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_ASSEJUFES_1409.xlsx]Graficos2016'!$F$34:$F$37</c:f>
              <c:strCache>
                <c:ptCount val="4"/>
                <c:pt idx="0">
                  <c:v>Abaixo do peso</c:v>
                </c:pt>
                <c:pt idx="1">
                  <c:v>Normal</c:v>
                </c:pt>
                <c:pt idx="2">
                  <c:v>Sobrepeso</c:v>
                </c:pt>
                <c:pt idx="3">
                  <c:v>Obeso</c:v>
                </c:pt>
              </c:strCache>
            </c:strRef>
          </c:cat>
          <c:val>
            <c:numRef>
              <c:f>'[INDICADORES _ASSEJUFES_1409.xlsx]Graficos2016'!$G$34:$G$37</c:f>
              <c:numCache>
                <c:formatCode>General</c:formatCode>
                <c:ptCount val="4"/>
                <c:pt idx="0">
                  <c:v>1</c:v>
                </c:pt>
                <c:pt idx="1">
                  <c:v>65</c:v>
                </c:pt>
                <c:pt idx="2">
                  <c:v>41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pt-BR" sz="1200" b="1" i="0" u="none" strike="noStrike" baseline="0">
                <a:effectLst/>
              </a:rPr>
              <a:t>Comparativo do percentual de sobrepeso e obesidade sobre a população gerenciada  pelo Viver nas Empresas</a:t>
            </a:r>
            <a:endParaRPr lang="en-US" sz="12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'[INDICADORES _ASSEJUFES_1409.xlsx]Graficos2016'!$G$41</c:f>
              <c:strCache>
                <c:ptCount val="1"/>
                <c:pt idx="0">
                  <c:v>% ASSEJUFES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'[INDICADORES _ASSEJUFES_1409.xlsx]Graficos2016'!$F$42:$F$45</c:f>
              <c:strCache>
                <c:ptCount val="4"/>
                <c:pt idx="0">
                  <c:v>Abaixo do peso</c:v>
                </c:pt>
                <c:pt idx="1">
                  <c:v>Normal</c:v>
                </c:pt>
                <c:pt idx="2">
                  <c:v>Sobrepeso</c:v>
                </c:pt>
                <c:pt idx="3">
                  <c:v>Obeso</c:v>
                </c:pt>
              </c:strCache>
            </c:strRef>
          </c:cat>
          <c:val>
            <c:numRef>
              <c:f>'[INDICADORES _ASSEJUFES_1409.xlsx]Graficos2016'!$G$42:$G$45</c:f>
              <c:numCache>
                <c:formatCode>0%</c:formatCode>
                <c:ptCount val="4"/>
                <c:pt idx="0">
                  <c:v>7.874015748031496E-3</c:v>
                </c:pt>
                <c:pt idx="1">
                  <c:v>0.51181102362204722</c:v>
                </c:pt>
                <c:pt idx="2">
                  <c:v>0.32283464566929132</c:v>
                </c:pt>
                <c:pt idx="3">
                  <c:v>0.15748031496062992</c:v>
                </c:pt>
              </c:numCache>
            </c:numRef>
          </c:val>
        </c:ser>
        <c:ser>
          <c:idx val="1"/>
          <c:order val="1"/>
          <c:tx>
            <c:strRef>
              <c:f>'[INDICADORES _ASSEJUFES_1409.xlsx]Graficos2016'!$H$41</c:f>
              <c:strCache>
                <c:ptCount val="1"/>
                <c:pt idx="0">
                  <c:v>% Geral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'[INDICADORES _ASSEJUFES_1409.xlsx]Graficos2016'!$F$42:$F$45</c:f>
              <c:strCache>
                <c:ptCount val="4"/>
                <c:pt idx="0">
                  <c:v>Abaixo do peso</c:v>
                </c:pt>
                <c:pt idx="1">
                  <c:v>Normal</c:v>
                </c:pt>
                <c:pt idx="2">
                  <c:v>Sobrepeso</c:v>
                </c:pt>
                <c:pt idx="3">
                  <c:v>Obeso</c:v>
                </c:pt>
              </c:strCache>
            </c:strRef>
          </c:cat>
          <c:val>
            <c:numRef>
              <c:f>'[INDICADORES _ASSEJUFES_1409.xlsx]Graficos2016'!$H$42:$H$45</c:f>
              <c:numCache>
                <c:formatCode>0%</c:formatCode>
                <c:ptCount val="4"/>
                <c:pt idx="0">
                  <c:v>0.02</c:v>
                </c:pt>
                <c:pt idx="1">
                  <c:v>0.46</c:v>
                </c:pt>
                <c:pt idx="2">
                  <c:v>0.37</c:v>
                </c:pt>
                <c:pt idx="3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13513688"/>
        <c:axId val="212809200"/>
      </c:barChart>
      <c:catAx>
        <c:axId val="213513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809200"/>
        <c:crosses val="autoZero"/>
        <c:auto val="1"/>
        <c:lblAlgn val="ctr"/>
        <c:lblOffset val="100"/>
        <c:noMultiLvlLbl val="0"/>
      </c:catAx>
      <c:valAx>
        <c:axId val="212809200"/>
        <c:scaling>
          <c:orientation val="minMax"/>
        </c:scaling>
        <c:delete val="0"/>
        <c:axPos val="l"/>
        <c:majorGridlines>
          <c:spPr>
            <a:ln>
              <a:solidFill>
                <a:schemeClr val="accent3">
                  <a:lumMod val="50000"/>
                </a:scheme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3513688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0.14101821207074403"/>
          <c:y val="0.93403339966286392"/>
          <c:w val="0.70240823498121552"/>
          <c:h val="5.880623745118428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participantes segundo classificação</a:t>
            </a:r>
            <a:r>
              <a:rPr lang="en-US" sz="1200" baseline="0"/>
              <a:t> da glicemia</a:t>
            </a:r>
            <a:endParaRPr lang="en-US" sz="12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248382456164733"/>
          <c:y val="0.23980073614312955"/>
          <c:w val="0.48646691163604555"/>
          <c:h val="0.69231520122015855"/>
        </c:manualLayout>
      </c:layout>
      <c:pieChart>
        <c:varyColors val="1"/>
        <c:ser>
          <c:idx val="0"/>
          <c:order val="0"/>
          <c:explosion val="11"/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2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4.7865616797900263E-3"/>
                  <c:y val="2.821098413523099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551344359467029"/>
                  <c:y val="-0.19891204133493876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_ASSEJUFES_1409.xlsx]Graficos2016'!$F$68:$F$69</c:f>
              <c:strCache>
                <c:ptCount val="2"/>
                <c:pt idx="0">
                  <c:v>Alterada</c:v>
                </c:pt>
                <c:pt idx="1">
                  <c:v>Normal</c:v>
                </c:pt>
              </c:strCache>
            </c:strRef>
          </c:cat>
          <c:val>
            <c:numRef>
              <c:f>'[INDICADORES _ASSEJUFES_1409.xlsx]Graficos2016'!$G$68:$G$69</c:f>
              <c:numCache>
                <c:formatCode>General</c:formatCode>
                <c:ptCount val="2"/>
                <c:pt idx="0">
                  <c:v>2</c:v>
                </c:pt>
                <c:pt idx="1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2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Distribuição dos participantes segundo classificação</a:t>
            </a:r>
            <a:r>
              <a:rPr lang="en-US" sz="1200" baseline="0"/>
              <a:t> da pressão</a:t>
            </a:r>
            <a:endParaRPr lang="en-US" sz="12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248382456164733"/>
          <c:y val="0.23474064859963073"/>
          <c:w val="0.48646691163604555"/>
          <c:h val="0.6923152012201585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4.3772746110085518E-2"/>
                  <c:y val="7.970235529145705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949691695236661"/>
                  <c:y val="-5.9688712976694112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'[INDICADORES _ASSEJUFES_1409.xlsx]Graficos2016'!$F$81:$F$82</c:f>
              <c:strCache>
                <c:ptCount val="2"/>
                <c:pt idx="0">
                  <c:v>Alterada</c:v>
                </c:pt>
                <c:pt idx="1">
                  <c:v>Normal</c:v>
                </c:pt>
              </c:strCache>
            </c:strRef>
          </c:cat>
          <c:val>
            <c:numRef>
              <c:f>'[INDICADORES _ASSEJUFES_1409.xlsx]Graficos2016'!$G$81:$G$82</c:f>
              <c:numCache>
                <c:formatCode>General</c:formatCode>
                <c:ptCount val="2"/>
                <c:pt idx="0">
                  <c:v>10</c:v>
                </c:pt>
                <c:pt idx="1">
                  <c:v>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2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Situação da pressão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'[INDICADORES _ASSEJUFES_1409.xlsx]Tabelas2015 a 2016'!$E$37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_ASSEJUFES_1409.xlsx]Tabelas2015 a 2016'!$F$36:$G$36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'[INDICADORES _ASSEJUFES_1409.xlsx]Tabelas2015 a 2016'!$F$37:$G$37</c:f>
              <c:numCache>
                <c:formatCode>0%</c:formatCode>
                <c:ptCount val="2"/>
                <c:pt idx="0">
                  <c:v>1.0080645161290323</c:v>
                </c:pt>
                <c:pt idx="1">
                  <c:v>0.92125984251968507</c:v>
                </c:pt>
              </c:numCache>
            </c:numRef>
          </c:val>
        </c:ser>
        <c:ser>
          <c:idx val="1"/>
          <c:order val="1"/>
          <c:tx>
            <c:strRef>
              <c:f>'[INDICADORES _ASSEJUFES_1409.xlsx]Tabelas2015 a 2016'!$E$38</c:f>
              <c:strCache>
                <c:ptCount val="1"/>
                <c:pt idx="0">
                  <c:v>Alterada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_ASSEJUFES_1409.xlsx]Tabelas2015 a 2016'!$F$36:$G$36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'[INDICADORES _ASSEJUFES_1409.xlsx]Tabelas2015 a 2016'!$F$38:$G$38</c:f>
              <c:numCache>
                <c:formatCode>0%</c:formatCode>
                <c:ptCount val="2"/>
                <c:pt idx="0">
                  <c:v>1.6129032258064516E-2</c:v>
                </c:pt>
                <c:pt idx="1">
                  <c:v>7.874015748031496E-2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13635104"/>
        <c:axId val="213635496"/>
      </c:barChart>
      <c:catAx>
        <c:axId val="21363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accent1">
                <a:lumMod val="50000"/>
              </a:schemeClr>
            </a:solidFill>
          </a:ln>
        </c:spPr>
        <c:crossAx val="213635496"/>
        <c:crosses val="autoZero"/>
        <c:auto val="1"/>
        <c:lblAlgn val="ctr"/>
        <c:lblOffset val="100"/>
        <c:noMultiLvlLbl val="0"/>
      </c:catAx>
      <c:valAx>
        <c:axId val="21363549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ot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3635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784995625546784E-2"/>
          <c:y val="0.88850503062117236"/>
          <c:w val="0.87645722048412578"/>
          <c:h val="7.295173177493231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Situação da glicemia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'[INDICADORES _ASSEJUFES_1409.xlsx]Tabelas2015 a 2016'!$E$48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_ASSEJUFES_1409.xlsx]Tabelas2015 a 2016'!$F$47:$G$47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'[INDICADORES _ASSEJUFES_1409.xlsx]Tabelas2015 a 2016'!$F$48:$G$48</c:f>
              <c:numCache>
                <c:formatCode>0%</c:formatCode>
                <c:ptCount val="2"/>
                <c:pt idx="0">
                  <c:v>0.97540983606557374</c:v>
                </c:pt>
                <c:pt idx="1">
                  <c:v>0.98425196850393704</c:v>
                </c:pt>
              </c:numCache>
            </c:numRef>
          </c:val>
        </c:ser>
        <c:ser>
          <c:idx val="2"/>
          <c:order val="1"/>
          <c:tx>
            <c:strRef>
              <c:f>'[INDICADORES _ASSEJUFES_1409.xlsx]Tabelas2015 a 2016'!$E$49</c:f>
              <c:strCache>
                <c:ptCount val="1"/>
                <c:pt idx="0">
                  <c:v>Alterada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'[INDICADORES _ASSEJUFES_1409.xlsx]Tabelas2015 a 2016'!$F$47:$G$47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'[INDICADORES _ASSEJUFES_1409.xlsx]Tabelas2015 a 2016'!$F$49:$G$49</c:f>
              <c:numCache>
                <c:formatCode>0%</c:formatCode>
                <c:ptCount val="2"/>
                <c:pt idx="0">
                  <c:v>2.4590163934426229E-2</c:v>
                </c:pt>
                <c:pt idx="1">
                  <c:v>1.5748031496062992E-2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13636280"/>
        <c:axId val="213636672"/>
      </c:barChart>
      <c:catAx>
        <c:axId val="213636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accent1">
                <a:lumMod val="50000"/>
              </a:schemeClr>
            </a:solidFill>
          </a:ln>
        </c:spPr>
        <c:crossAx val="213636672"/>
        <c:crosses val="autoZero"/>
        <c:auto val="1"/>
        <c:lblAlgn val="ctr"/>
        <c:lblOffset val="100"/>
        <c:noMultiLvlLbl val="0"/>
      </c:catAx>
      <c:valAx>
        <c:axId val="21363667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50000"/>
                </a:schemeClr>
              </a:solidFill>
              <a:prstDash val="sysDot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3636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0938305125652394E-2"/>
          <c:y val="0.88850503062117236"/>
          <c:w val="0.89206045795999633"/>
          <c:h val="7.546337157987644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2FAA76E2-9DEC-4463-9DCD-7D548F43281C}" type="datetimeFigureOut">
              <a:rPr lang="pt-BR" smtClean="0"/>
              <a:pPr/>
              <a:t>25/11/2016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073FB507-53C4-4197-9665-F6F5CC9964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8925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TT-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475656" y="1772816"/>
            <a:ext cx="6120680" cy="785542"/>
          </a:xfrm>
          <a:solidFill>
            <a:srgbClr val="0A5F55"/>
          </a:solidFill>
        </p:spPr>
        <p:txBody>
          <a:bodyPr/>
          <a:lstStyle>
            <a:lvl1pPr>
              <a:defRPr>
                <a:solidFill>
                  <a:srgbClr val="BED700"/>
                </a:solidFill>
                <a:latin typeface="Trebuchet MS" pitchFamily="34" charset="0"/>
              </a:defRPr>
            </a:lvl1pPr>
          </a:lstStyle>
          <a:p>
            <a:r>
              <a:rPr lang="pt-BR" noProof="0" smtClean="0"/>
              <a:t>TÍTULO AQUI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475656" y="2843116"/>
            <a:ext cx="6120680" cy="589156"/>
          </a:xfrm>
          <a:solidFill>
            <a:srgbClr val="0A5F55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SUBTÍTULO AQUI</a:t>
            </a:r>
            <a:endParaRPr lang="pt-BR" noProof="0"/>
          </a:p>
        </p:txBody>
      </p:sp>
      <p:pic>
        <p:nvPicPr>
          <p:cNvPr id="7" name="Picture 2" descr="Z:\COMAR\Marcas\Institucional\Vitória\un_mrc_inst_vitoria_princip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62" y="4005064"/>
            <a:ext cx="2706638" cy="126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TT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06969"/>
                </a:solidFill>
                <a:latin typeface="Trebuchet MS" pitchFamily="34" charset="0"/>
              </a:defRPr>
            </a:lvl1pPr>
          </a:lstStyle>
          <a:p>
            <a:r>
              <a:rPr lang="pt-BR" noProof="0" smtClean="0"/>
              <a:t>TÍTULO AQUI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4968552"/>
          </a:xfrm>
        </p:spPr>
        <p:txBody>
          <a:bodyPr/>
          <a:lstStyle>
            <a:lvl1pPr>
              <a:defRPr>
                <a:solidFill>
                  <a:srgbClr val="006969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969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969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969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969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pic>
        <p:nvPicPr>
          <p:cNvPr id="7" name="Picture 2" descr="Z:\COMAR\Marcas\Institucional\Vitória\un_mrc_inst_vitoria_princip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565672" cy="72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TT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 hasCustomPrompt="1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06969"/>
                </a:solidFill>
                <a:latin typeface="Trebuchet MS" pitchFamily="34" charset="0"/>
              </a:defRPr>
            </a:lvl1pPr>
          </a:lstStyle>
          <a:p>
            <a:r>
              <a:rPr lang="pt-BR" noProof="0" smtClean="0"/>
              <a:t>TÍTULO AQUI</a:t>
            </a:r>
            <a:endParaRPr lang="pt-BR" noProof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4968552"/>
          </a:xfrm>
        </p:spPr>
        <p:txBody>
          <a:bodyPr/>
          <a:lstStyle>
            <a:lvl1pPr>
              <a:defRPr>
                <a:solidFill>
                  <a:srgbClr val="006969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969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969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969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969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pic>
        <p:nvPicPr>
          <p:cNvPr id="5" name="Picture 2" descr="Z:\COMAR\Marcas\Institucional\Vitória\un_mrc_inst_vitoria_princip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565672" cy="72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6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TT-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 hasCustomPrompt="1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06969"/>
                </a:solidFill>
                <a:latin typeface="Trebuchet MS" pitchFamily="34" charset="0"/>
              </a:defRPr>
            </a:lvl1pPr>
          </a:lstStyle>
          <a:p>
            <a:r>
              <a:rPr lang="pt-BR" noProof="0" smtClean="0"/>
              <a:t>TÍTULO AQUI</a:t>
            </a:r>
            <a:endParaRPr lang="pt-BR" noProof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4968552"/>
          </a:xfrm>
        </p:spPr>
        <p:txBody>
          <a:bodyPr/>
          <a:lstStyle>
            <a:lvl1pPr>
              <a:defRPr>
                <a:solidFill>
                  <a:srgbClr val="006969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969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969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969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969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pic>
        <p:nvPicPr>
          <p:cNvPr id="5" name="Picture 2" descr="Z:\COMAR\Marcas\Institucional\Vitória\un_mrc_inst_vitoria_princip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565672" cy="72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72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TT-0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395536" y="476672"/>
            <a:ext cx="4752528" cy="648072"/>
          </a:xfrm>
          <a:solidFill>
            <a:srgbClr val="ED1651"/>
          </a:solidFill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accent6"/>
                </a:solidFill>
                <a:latin typeface="Trebuchet MS" pitchFamily="34" charset="0"/>
              </a:defRPr>
            </a:lvl1pPr>
          </a:lstStyle>
          <a:p>
            <a:r>
              <a:rPr lang="pt-BR" dirty="0" smtClean="0"/>
              <a:t> INSERIR </a:t>
            </a:r>
            <a:r>
              <a:rPr lang="pt-BR" noProof="0" dirty="0" smtClean="0"/>
              <a:t>AQUI</a:t>
            </a:r>
            <a:r>
              <a:rPr lang="pt-BR" dirty="0" smtClean="0"/>
              <a:t> TÍTULO</a:t>
            </a:r>
            <a:endParaRPr lang="pt-BR" dirty="0"/>
          </a:p>
        </p:txBody>
      </p:sp>
      <p:pic>
        <p:nvPicPr>
          <p:cNvPr id="6" name="Picture 2" descr="Z:\COMAR\Marcas\Institucional\Vitória\un_mrc_inst_vitoria_princip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427" y="3180079"/>
            <a:ext cx="2400701" cy="111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Z:\COMAR\Marcas\Selo ANS\un_mrc_selo_ans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70359" y="5921870"/>
            <a:ext cx="1101714" cy="20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0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73D3-BE16-45D7-882B-0BB5FFDB8B44}" type="datetimeFigureOut">
              <a:rPr lang="pt-BR" smtClean="0"/>
              <a:pPr/>
              <a:t>25/11/2016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D3A6-9C26-45FC-A2EF-A667BE863FA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6264696" cy="12175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de resultados Estação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Estação Saúde </a:t>
            </a:r>
            <a:r>
              <a:rPr lang="pt-BR" dirty="0" err="1" smtClean="0"/>
              <a:t>Assejufes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ESTRESSE NO TRABALHO E VIDA DIÁRIA</a:t>
            </a: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289140"/>
              </p:ext>
            </p:extLst>
          </p:nvPr>
        </p:nvGraphicFramePr>
        <p:xfrm>
          <a:off x="-13590" y="2420888"/>
          <a:ext cx="374441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059873"/>
              </p:ext>
            </p:extLst>
          </p:nvPr>
        </p:nvGraphicFramePr>
        <p:xfrm>
          <a:off x="4499992" y="2204864"/>
          <a:ext cx="4160043" cy="282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55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488832" cy="1080120"/>
          </a:xfrm>
        </p:spPr>
        <p:txBody>
          <a:bodyPr/>
          <a:lstStyle/>
          <a:p>
            <a:r>
              <a:rPr lang="pt-BR" dirty="0"/>
              <a:t>SAÚDE DA MULHER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25312"/>
              </p:ext>
            </p:extLst>
          </p:nvPr>
        </p:nvGraphicFramePr>
        <p:xfrm>
          <a:off x="2699792" y="4293096"/>
          <a:ext cx="3672408" cy="2274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490173"/>
              </p:ext>
            </p:extLst>
          </p:nvPr>
        </p:nvGraphicFramePr>
        <p:xfrm>
          <a:off x="467544" y="1497157"/>
          <a:ext cx="370790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587382"/>
              </p:ext>
            </p:extLst>
          </p:nvPr>
        </p:nvGraphicFramePr>
        <p:xfrm>
          <a:off x="5004048" y="1556792"/>
          <a:ext cx="374441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140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SAÚDE </a:t>
            </a:r>
            <a:r>
              <a:rPr lang="pt-BR" dirty="0" smtClean="0"/>
              <a:t>DO HOMEM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572279" y="2147622"/>
          <a:ext cx="3999442" cy="256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0555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DE RISCO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79512" y="4587798"/>
            <a:ext cx="87129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300" dirty="0"/>
              <a:t>Nota1: Os clientes classificados como nível vermelho, clientes Unimed Vitória, receberão consulta individual de enfermagem.</a:t>
            </a:r>
          </a:p>
          <a:p>
            <a:pPr>
              <a:defRPr/>
            </a:pPr>
            <a:endParaRPr lang="pt-BR" sz="1300" b="1" dirty="0">
              <a:solidFill>
                <a:srgbClr val="00B050"/>
              </a:solidFill>
            </a:endParaRPr>
          </a:p>
          <a:p>
            <a:pPr>
              <a:defRPr/>
            </a:pPr>
            <a:endParaRPr lang="pt-BR" sz="1300" b="1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pt-BR" sz="1300" b="1" dirty="0">
                <a:solidFill>
                  <a:srgbClr val="00B050"/>
                </a:solidFill>
              </a:rPr>
              <a:t>VERDE: Não tem fator de risco e não tem doença instalada</a:t>
            </a:r>
          </a:p>
          <a:p>
            <a:pPr>
              <a:defRPr/>
            </a:pPr>
            <a:r>
              <a:rPr lang="pt-BR" sz="13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AMARELO: Possui fator de risco e não tem doença instalada</a:t>
            </a:r>
          </a:p>
          <a:p>
            <a:pPr>
              <a:defRPr/>
            </a:pPr>
            <a:r>
              <a:rPr lang="pt-BR" sz="1300" b="1" dirty="0">
                <a:solidFill>
                  <a:schemeClr val="accent4">
                    <a:lumMod val="75000"/>
                  </a:schemeClr>
                </a:solidFill>
              </a:rPr>
              <a:t>LARANJA: Possui fator de risco e 01 doença instalada</a:t>
            </a:r>
          </a:p>
          <a:p>
            <a:pPr>
              <a:defRPr/>
            </a:pPr>
            <a:r>
              <a:rPr lang="pt-BR" sz="1300" b="1" dirty="0">
                <a:solidFill>
                  <a:srgbClr val="FF0000"/>
                </a:solidFill>
              </a:rPr>
              <a:t>VERMELHO: Possui fator de risco e mais de </a:t>
            </a:r>
            <a:r>
              <a:rPr lang="pt-BR" sz="1300" b="1" dirty="0" smtClean="0">
                <a:solidFill>
                  <a:srgbClr val="FF0000"/>
                </a:solidFill>
              </a:rPr>
              <a:t>01 doença instalada</a:t>
            </a:r>
            <a:endParaRPr lang="pt-BR" sz="1300" b="1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640589"/>
            <a:ext cx="4121253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12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208912" cy="648072"/>
          </a:xfrm>
        </p:spPr>
        <p:txBody>
          <a:bodyPr/>
          <a:lstStyle/>
          <a:p>
            <a:r>
              <a:rPr lang="pt-BR" altLang="pt-BR" dirty="0"/>
              <a:t>COMPARATIVO DE FATORES DE RISCO: </a:t>
            </a:r>
            <a:br>
              <a:rPr lang="pt-BR" altLang="pt-BR" dirty="0"/>
            </a:br>
            <a:r>
              <a:rPr lang="pt-BR" altLang="pt-BR" dirty="0" smtClean="0"/>
              <a:t>ASSEJUFES x EMPRESAS VIVER</a:t>
            </a: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17151"/>
              </p:ext>
            </p:extLst>
          </p:nvPr>
        </p:nvGraphicFramePr>
        <p:xfrm>
          <a:off x="251520" y="2348880"/>
          <a:ext cx="4564955" cy="3200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090572"/>
              </p:ext>
            </p:extLst>
          </p:nvPr>
        </p:nvGraphicFramePr>
        <p:xfrm>
          <a:off x="5076056" y="2420888"/>
          <a:ext cx="3916884" cy="310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50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80920" cy="648072"/>
          </a:xfrm>
        </p:spPr>
        <p:txBody>
          <a:bodyPr/>
          <a:lstStyle/>
          <a:p>
            <a:r>
              <a:rPr lang="pt-BR" altLang="pt-BR" dirty="0"/>
              <a:t>COMPARATIVO DE </a:t>
            </a:r>
            <a:r>
              <a:rPr lang="pt-BR" altLang="pt-BR" dirty="0" smtClean="0"/>
              <a:t>DOENÇAS: </a:t>
            </a:r>
            <a:r>
              <a:rPr lang="pt-BR" altLang="pt-BR" dirty="0"/>
              <a:t/>
            </a:r>
            <a:br>
              <a:rPr lang="pt-BR" altLang="pt-BR" dirty="0"/>
            </a:br>
            <a:r>
              <a:rPr lang="pt-BR" altLang="pt-BR" dirty="0" smtClean="0"/>
              <a:t>ASSEJUFES x EMPRESAS VIVER</a:t>
            </a:r>
            <a:endParaRPr lang="en-US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602629"/>
              </p:ext>
            </p:extLst>
          </p:nvPr>
        </p:nvGraphicFramePr>
        <p:xfrm>
          <a:off x="348680" y="2492896"/>
          <a:ext cx="439248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175794"/>
              </p:ext>
            </p:extLst>
          </p:nvPr>
        </p:nvGraphicFramePr>
        <p:xfrm>
          <a:off x="5004048" y="2420888"/>
          <a:ext cx="3983071" cy="283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2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7488832" cy="1080120"/>
          </a:xfrm>
        </p:spPr>
        <p:txBody>
          <a:bodyPr/>
          <a:lstStyle/>
          <a:p>
            <a:r>
              <a:rPr lang="pt-BR" altLang="pt-BR" dirty="0" smtClean="0"/>
              <a:t>COMPARATIVO DOS MESMOS </a:t>
            </a:r>
            <a:r>
              <a:rPr lang="pt-BR" altLang="pt-BR" sz="2800" dirty="0" smtClean="0"/>
              <a:t>(45 pessoas)</a:t>
            </a: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021124" y="16288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Nota 1: Manutenção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148064" y="465313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Nota 2: Aumento de alimentação  saudável</a:t>
            </a: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469139"/>
              </p:ext>
            </p:extLst>
          </p:nvPr>
        </p:nvGraphicFramePr>
        <p:xfrm>
          <a:off x="467544" y="836712"/>
          <a:ext cx="3972520" cy="258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217954"/>
              </p:ext>
            </p:extLst>
          </p:nvPr>
        </p:nvGraphicFramePr>
        <p:xfrm>
          <a:off x="395536" y="4077072"/>
          <a:ext cx="424847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90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08912" cy="648072"/>
          </a:xfrm>
        </p:spPr>
        <p:txBody>
          <a:bodyPr/>
          <a:lstStyle/>
          <a:p>
            <a:r>
              <a:rPr lang="pt-BR" altLang="pt-BR" dirty="0"/>
              <a:t>COMPARATIVO </a:t>
            </a:r>
            <a:r>
              <a:rPr lang="pt-BR" altLang="pt-BR" dirty="0" smtClean="0"/>
              <a:t>DOS MESMOS </a:t>
            </a:r>
            <a:r>
              <a:rPr lang="pt-BR" altLang="pt-BR" sz="2800" dirty="0" smtClean="0"/>
              <a:t>(45 pessoas)</a:t>
            </a:r>
            <a:endParaRPr lang="pt-BR" sz="2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290476" y="465313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Nota 2: </a:t>
            </a:r>
            <a:r>
              <a:rPr lang="pt-BR" dirty="0" smtClean="0"/>
              <a:t>Queda </a:t>
            </a:r>
            <a:r>
              <a:rPr lang="pt-BR" dirty="0" smtClean="0"/>
              <a:t>de alteração de pressão arterial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255515" y="162880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Nota 1: Queda de alteração de glicose</a:t>
            </a: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930914"/>
              </p:ext>
            </p:extLst>
          </p:nvPr>
        </p:nvGraphicFramePr>
        <p:xfrm>
          <a:off x="467544" y="992829"/>
          <a:ext cx="4320480" cy="2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326270"/>
              </p:ext>
            </p:extLst>
          </p:nvPr>
        </p:nvGraphicFramePr>
        <p:xfrm>
          <a:off x="395536" y="3902271"/>
          <a:ext cx="4236568" cy="2794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04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08912" cy="648072"/>
          </a:xfrm>
        </p:spPr>
        <p:txBody>
          <a:bodyPr/>
          <a:lstStyle/>
          <a:p>
            <a:r>
              <a:rPr lang="pt-BR" altLang="pt-BR" dirty="0"/>
              <a:t>COMPARATIVO </a:t>
            </a:r>
            <a:r>
              <a:rPr lang="pt-BR" altLang="pt-BR" dirty="0" smtClean="0"/>
              <a:t>DOS MESMOS </a:t>
            </a:r>
            <a:r>
              <a:rPr lang="pt-BR" altLang="pt-BR" sz="2800" dirty="0" smtClean="0"/>
              <a:t>(45 pessoas)</a:t>
            </a:r>
            <a:endParaRPr lang="pt-BR" sz="2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290476" y="465313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Nota 2: Manutenção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169493" y="1804668"/>
            <a:ext cx="3722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Nota 1: Aumento de atividade física</a:t>
            </a: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030299"/>
              </p:ext>
            </p:extLst>
          </p:nvPr>
        </p:nvGraphicFramePr>
        <p:xfrm>
          <a:off x="323528" y="908720"/>
          <a:ext cx="43204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065707"/>
              </p:ext>
            </p:extLst>
          </p:nvPr>
        </p:nvGraphicFramePr>
        <p:xfrm>
          <a:off x="323528" y="3913666"/>
          <a:ext cx="4308573" cy="2771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69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80920" cy="648072"/>
          </a:xfrm>
        </p:spPr>
        <p:txBody>
          <a:bodyPr/>
          <a:lstStyle/>
          <a:p>
            <a:r>
              <a:rPr lang="pt-BR" dirty="0" smtClean="0"/>
              <a:t>AÇÕES PROGRAMADAS/SUGERIDAS 2016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968552"/>
          </a:xfrm>
        </p:spPr>
        <p:txBody>
          <a:bodyPr>
            <a:normAutofit/>
          </a:bodyPr>
          <a:lstStyle/>
          <a:p>
            <a:r>
              <a:rPr lang="pt-BR" sz="2200" dirty="0" smtClean="0">
                <a:solidFill>
                  <a:srgbClr val="92D050"/>
                </a:solidFill>
              </a:rPr>
              <a:t>Oficina de alimentação saudável</a:t>
            </a:r>
          </a:p>
          <a:p>
            <a:r>
              <a:rPr lang="pt-BR" sz="2200" dirty="0" smtClean="0">
                <a:solidFill>
                  <a:srgbClr val="92D050"/>
                </a:solidFill>
              </a:rPr>
              <a:t>Oficina do exercício físico</a:t>
            </a:r>
          </a:p>
          <a:p>
            <a:r>
              <a:rPr lang="pt-BR" sz="2200" dirty="0" smtClean="0">
                <a:solidFill>
                  <a:srgbClr val="92D050"/>
                </a:solidFill>
              </a:rPr>
              <a:t>Oficina da ansiedade</a:t>
            </a:r>
          </a:p>
          <a:p>
            <a:r>
              <a:rPr lang="pt-BR" sz="2200" dirty="0" smtClean="0">
                <a:solidFill>
                  <a:srgbClr val="92D050"/>
                </a:solidFill>
              </a:rPr>
              <a:t>Palestra de câncer: o mau do século</a:t>
            </a:r>
          </a:p>
          <a:p>
            <a:r>
              <a:rPr lang="pt-BR" sz="2200" dirty="0" smtClean="0">
                <a:solidFill>
                  <a:srgbClr val="92D050"/>
                </a:solidFill>
              </a:rPr>
              <a:t>Palestra: saúde da mulher</a:t>
            </a:r>
          </a:p>
          <a:p>
            <a:r>
              <a:rPr lang="pt-BR" sz="2200" dirty="0" smtClean="0">
                <a:solidFill>
                  <a:srgbClr val="92D050"/>
                </a:solidFill>
              </a:rPr>
              <a:t>Palestra: saúde do homem</a:t>
            </a:r>
          </a:p>
          <a:p>
            <a:endParaRPr lang="pt-BR" sz="2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80920" cy="648072"/>
          </a:xfrm>
        </p:spPr>
        <p:txBody>
          <a:bodyPr/>
          <a:lstStyle/>
          <a:p>
            <a:r>
              <a:rPr lang="en-US" dirty="0" smtClean="0"/>
              <a:t>PROGRAMA VIVER UNIMED – VIVER EMPRESAS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000" b="1" i="1" dirty="0">
                <a:solidFill>
                  <a:schemeClr val="accent3">
                    <a:lumMod val="50000"/>
                  </a:schemeClr>
                </a:solidFill>
              </a:rPr>
              <a:t>O Programa Viver Unimed, tem como proposta criar, em cada cliente, responsabilidade pela própria saúde</a:t>
            </a:r>
            <a:r>
              <a:rPr lang="pt-BR" sz="3000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endParaRPr lang="pt-BR" sz="3000" b="1" i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000" b="1" i="1" dirty="0" smtClean="0">
                <a:solidFill>
                  <a:schemeClr val="accent3">
                    <a:lumMod val="50000"/>
                  </a:schemeClr>
                </a:solidFill>
              </a:rPr>
              <a:t>Através da aferição de sinais clínicos, a ESTAÇÃO SAÚDE é um passo inicial para despertar o interesse no cuidado.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5759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5589240"/>
            <a:ext cx="3096344" cy="792088"/>
          </a:xfrm>
          <a:solidFill>
            <a:srgbClr val="A3238E"/>
          </a:solidFill>
        </p:spPr>
        <p:txBody>
          <a:bodyPr/>
          <a:lstStyle/>
          <a:p>
            <a:pPr algn="ctr"/>
            <a:r>
              <a:rPr lang="pt-BR" dirty="0" smtClean="0"/>
              <a:t>OBRIGADO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843808" y="1196752"/>
            <a:ext cx="3384376" cy="1152128"/>
          </a:xfrm>
          <a:prstGeom prst="rect">
            <a:avLst/>
          </a:prstGeom>
          <a:solidFill>
            <a:srgbClr val="A3238E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accent6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pPr algn="ctr"/>
            <a:endParaRPr lang="pt-BR" sz="2400" dirty="0" smtClean="0"/>
          </a:p>
          <a:p>
            <a:pPr algn="ctr"/>
            <a:r>
              <a:rPr lang="pt-BR" sz="2400" dirty="0" smtClean="0"/>
              <a:t>Bárbara Sperandio</a:t>
            </a:r>
          </a:p>
          <a:p>
            <a:pPr algn="ctr"/>
            <a:r>
              <a:rPr lang="pt-BR" sz="2400" dirty="0" smtClean="0"/>
              <a:t>Enfermeira</a:t>
            </a:r>
          </a:p>
          <a:p>
            <a:pPr algn="ctr"/>
            <a:r>
              <a:rPr lang="pt-BR" sz="2400" dirty="0" smtClean="0"/>
              <a:t>31349944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COMPARATIVO DE PARTICIPANTES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503884" y="1895474"/>
          <a:ext cx="4136231" cy="3067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007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GERAIS</a:t>
            </a:r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273312"/>
              </p:ext>
            </p:extLst>
          </p:nvPr>
        </p:nvGraphicFramePr>
        <p:xfrm>
          <a:off x="107504" y="2276872"/>
          <a:ext cx="374441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518891"/>
              </p:ext>
            </p:extLst>
          </p:nvPr>
        </p:nvGraphicFramePr>
        <p:xfrm>
          <a:off x="4644008" y="2132856"/>
          <a:ext cx="417646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4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80920" cy="648072"/>
          </a:xfrm>
        </p:spPr>
        <p:txBody>
          <a:bodyPr/>
          <a:lstStyle/>
          <a:p>
            <a:r>
              <a:rPr lang="pt-BR" altLang="pt-BR" dirty="0" smtClean="0"/>
              <a:t>DIST. </a:t>
            </a:r>
            <a:r>
              <a:rPr lang="pt-BR" altLang="pt-BR" dirty="0"/>
              <a:t>ÍNDICE DE MASSA CORPÓREA (IMC)</a:t>
            </a: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5733256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Nota: 48% excesso de peso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678281"/>
              </p:ext>
            </p:extLst>
          </p:nvPr>
        </p:nvGraphicFramePr>
        <p:xfrm>
          <a:off x="179512" y="2348880"/>
          <a:ext cx="3577077" cy="2176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529985"/>
              </p:ext>
            </p:extLst>
          </p:nvPr>
        </p:nvGraphicFramePr>
        <p:xfrm>
          <a:off x="4644008" y="2276872"/>
          <a:ext cx="4081133" cy="2512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09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GLICEMIA </a:t>
            </a:r>
            <a:r>
              <a:rPr lang="pt-BR" altLang="pt-BR" dirty="0"/>
              <a:t>e PRESSÃO ARTERIAL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3353941"/>
            <a:ext cx="3312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Nota 1: Os 02 pacientes com glicose alterada declararam-se diabéticos;</a:t>
            </a:r>
          </a:p>
          <a:p>
            <a:pPr algn="just"/>
            <a:r>
              <a:rPr lang="pt-BR" sz="1000" dirty="0" smtClean="0"/>
              <a:t>Nota 2: Total de 08 pacientes diabéticos declarados.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76056" y="357920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Nota 1: Dos 10 alterados, 04 declararam-se hipertensos;</a:t>
            </a:r>
          </a:p>
          <a:p>
            <a:pPr algn="just"/>
            <a:r>
              <a:rPr lang="pt-BR" sz="1000" dirty="0" smtClean="0"/>
              <a:t>Nota 2: Total de 15 hipertensos declarados.</a:t>
            </a:r>
            <a:endParaRPr lang="pt-BR" sz="1000" dirty="0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715303"/>
              </p:ext>
            </p:extLst>
          </p:nvPr>
        </p:nvGraphicFramePr>
        <p:xfrm>
          <a:off x="395536" y="1052736"/>
          <a:ext cx="3816424" cy="226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233650"/>
              </p:ext>
            </p:extLst>
          </p:nvPr>
        </p:nvGraphicFramePr>
        <p:xfrm>
          <a:off x="5033460" y="1227796"/>
          <a:ext cx="3613584" cy="2176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938197"/>
              </p:ext>
            </p:extLst>
          </p:nvPr>
        </p:nvGraphicFramePr>
        <p:xfrm>
          <a:off x="4968044" y="3969582"/>
          <a:ext cx="3744416" cy="2784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8648595"/>
              </p:ext>
            </p:extLst>
          </p:nvPr>
        </p:nvGraphicFramePr>
        <p:xfrm>
          <a:off x="539552" y="4077072"/>
          <a:ext cx="3782814" cy="261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555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80920" cy="648072"/>
          </a:xfrm>
        </p:spPr>
        <p:txBody>
          <a:bodyPr/>
          <a:lstStyle/>
          <a:p>
            <a:r>
              <a:rPr lang="pt-BR" altLang="pt-BR" dirty="0" smtClean="0"/>
              <a:t>QUANTO </a:t>
            </a:r>
            <a:r>
              <a:rPr lang="pt-BR" altLang="pt-BR" dirty="0"/>
              <a:t>AO FUMO</a:t>
            </a:r>
            <a:endParaRPr lang="en-US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061423"/>
              </p:ext>
            </p:extLst>
          </p:nvPr>
        </p:nvGraphicFramePr>
        <p:xfrm>
          <a:off x="179512" y="2204864"/>
          <a:ext cx="3999442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230329"/>
              </p:ext>
            </p:extLst>
          </p:nvPr>
        </p:nvGraphicFramePr>
        <p:xfrm>
          <a:off x="4499992" y="2204864"/>
          <a:ext cx="392743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09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488832" cy="1080120"/>
          </a:xfrm>
        </p:spPr>
        <p:txBody>
          <a:bodyPr/>
          <a:lstStyle/>
          <a:p>
            <a:r>
              <a:rPr lang="pt-BR" altLang="pt-BR" dirty="0" smtClean="0"/>
              <a:t>RELATO DE UMA ALIMENTAÇÃO SAUDÁVEL </a:t>
            </a:r>
            <a:endParaRPr lang="pt-BR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864203"/>
              </p:ext>
            </p:extLst>
          </p:nvPr>
        </p:nvGraphicFramePr>
        <p:xfrm>
          <a:off x="24949" y="2708920"/>
          <a:ext cx="3999442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683133"/>
              </p:ext>
            </p:extLst>
          </p:nvPr>
        </p:nvGraphicFramePr>
        <p:xfrm>
          <a:off x="4716016" y="2348880"/>
          <a:ext cx="3808214" cy="305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700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PRÁTICA DE EXERCÍCIO FÍSICO</a:t>
            </a:r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742164"/>
              </p:ext>
            </p:extLst>
          </p:nvPr>
        </p:nvGraphicFramePr>
        <p:xfrm>
          <a:off x="4572000" y="2348880"/>
          <a:ext cx="403244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746534"/>
              </p:ext>
            </p:extLst>
          </p:nvPr>
        </p:nvGraphicFramePr>
        <p:xfrm>
          <a:off x="-180528" y="2348880"/>
          <a:ext cx="3999442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2019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UNIMED">
      <a:dk1>
        <a:srgbClr val="006969"/>
      </a:dk1>
      <a:lt1>
        <a:srgbClr val="FFFFFF"/>
      </a:lt1>
      <a:dk2>
        <a:srgbClr val="410050"/>
      </a:dk2>
      <a:lt2>
        <a:srgbClr val="EBDCB9"/>
      </a:lt2>
      <a:accent1>
        <a:srgbClr val="BED700"/>
      </a:accent1>
      <a:accent2>
        <a:srgbClr val="EB0A64"/>
      </a:accent2>
      <a:accent3>
        <a:srgbClr val="006600"/>
      </a:accent3>
      <a:accent4>
        <a:srgbClr val="F5781E"/>
      </a:accent4>
      <a:accent5>
        <a:srgbClr val="A0238C"/>
      </a:accent5>
      <a:accent6>
        <a:srgbClr val="FFC30F"/>
      </a:accent6>
      <a:hlink>
        <a:srgbClr val="693C0F"/>
      </a:hlink>
      <a:folHlink>
        <a:srgbClr val="005028"/>
      </a:folHlink>
    </a:clrScheme>
    <a:fontScheme name="Personalizada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</TotalTime>
  <Words>552</Words>
  <Application>Microsoft Office PowerPoint</Application>
  <PresentationFormat>Apresentação na tela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Trebuchet MS</vt:lpstr>
      <vt:lpstr>Tema do Office</vt:lpstr>
      <vt:lpstr>Apresentação de resultados Estação Saúde</vt:lpstr>
      <vt:lpstr>PROGRAMA VIVER UNIMED – VIVER EMPRESAS</vt:lpstr>
      <vt:lpstr>COMPARATIVO DE PARTICIPANTES</vt:lpstr>
      <vt:lpstr>DADOS GERAIS</vt:lpstr>
      <vt:lpstr>DIST. ÍNDICE DE MASSA CORPÓREA (IMC)</vt:lpstr>
      <vt:lpstr>GLICEMIA e PRESSÃO ARTERIAL</vt:lpstr>
      <vt:lpstr>QUANTO AO FUMO</vt:lpstr>
      <vt:lpstr>RELATO DE UMA ALIMENTAÇÃO SAUDÁVEL </vt:lpstr>
      <vt:lpstr>PRÁTICA DE EXERCÍCIO FÍSICO</vt:lpstr>
      <vt:lpstr>ESTRESSE NO TRABALHO E VIDA DIÁRIA</vt:lpstr>
      <vt:lpstr>SAÚDE DA MULHER</vt:lpstr>
      <vt:lpstr>SAÚDE DO HOMEM</vt:lpstr>
      <vt:lpstr>CLASSIFICAÇÃO DE RISCO</vt:lpstr>
      <vt:lpstr>COMPARATIVO DE FATORES DE RISCO:  ASSEJUFES x EMPRESAS VIVER</vt:lpstr>
      <vt:lpstr>COMPARATIVO DE DOENÇAS:  ASSEJUFES x EMPRESAS VIVER</vt:lpstr>
      <vt:lpstr>COMPARATIVO DOS MESMOS (45 pessoas)</vt:lpstr>
      <vt:lpstr>COMPARATIVO DOS MESMOS (45 pessoas)</vt:lpstr>
      <vt:lpstr>COMPARATIVO DOS MESMOS (45 pessoas)</vt:lpstr>
      <vt:lpstr>AÇÕES PROGRAMADAS/SUGERIDAS 2016</vt:lpstr>
      <vt:lpstr>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Fernandes Di Fraia</dc:creator>
  <cp:lastModifiedBy>Barbara Sperandio (PGC)</cp:lastModifiedBy>
  <cp:revision>131</cp:revision>
  <cp:lastPrinted>2016-11-18T15:46:40Z</cp:lastPrinted>
  <dcterms:created xsi:type="dcterms:W3CDTF">2014-02-13T16:35:54Z</dcterms:created>
  <dcterms:modified xsi:type="dcterms:W3CDTF">2016-11-25T10:59:43Z</dcterms:modified>
</cp:coreProperties>
</file>